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88" r:id="rId5"/>
    <p:sldId id="276" r:id="rId6"/>
    <p:sldId id="260" r:id="rId7"/>
    <p:sldId id="261" r:id="rId8"/>
    <p:sldId id="258" r:id="rId9"/>
    <p:sldId id="259" r:id="rId10"/>
    <p:sldId id="264" r:id="rId11"/>
    <p:sldId id="269" r:id="rId12"/>
    <p:sldId id="265" r:id="rId13"/>
    <p:sldId id="268" r:id="rId14"/>
    <p:sldId id="270" r:id="rId15"/>
    <p:sldId id="274" r:id="rId16"/>
    <p:sldId id="272" r:id="rId17"/>
    <p:sldId id="267" r:id="rId18"/>
    <p:sldId id="273" r:id="rId19"/>
    <p:sldId id="275" r:id="rId20"/>
    <p:sldId id="282" r:id="rId21"/>
    <p:sldId id="289" r:id="rId22"/>
    <p:sldId id="290" r:id="rId23"/>
    <p:sldId id="283" r:id="rId24"/>
    <p:sldId id="284" r:id="rId25"/>
    <p:sldId id="291" r:id="rId26"/>
    <p:sldId id="277" r:id="rId27"/>
    <p:sldId id="278" r:id="rId28"/>
    <p:sldId id="280" r:id="rId29"/>
    <p:sldId id="281"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52" d="100"/>
          <a:sy n="52" d="100"/>
        </p:scale>
        <p:origin x="7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1C80B-498D-4820-A1A9-1A3DBBBFE6C8}" type="doc">
      <dgm:prSet loTypeId="urn:microsoft.com/office/officeart/2005/8/layout/radial3" loCatId="cycle" qsTypeId="urn:microsoft.com/office/officeart/2005/8/quickstyle/simple2" qsCatId="simple" csTypeId="urn:microsoft.com/office/officeart/2005/8/colors/colorful2" csCatId="colorful" phldr="1"/>
      <dgm:spPr/>
      <dgm:t>
        <a:bodyPr/>
        <a:lstStyle/>
        <a:p>
          <a:endParaRPr lang="en-US"/>
        </a:p>
      </dgm:t>
    </dgm:pt>
    <dgm:pt modelId="{F90D4458-76A6-410C-B17B-7C499631409B}">
      <dgm:prSet/>
      <dgm:spPr/>
      <dgm:t>
        <a:bodyPr/>
        <a:lstStyle/>
        <a:p>
          <a:r>
            <a:rPr lang="en-US" dirty="0"/>
            <a:t>Cognitive &amp; physical decline </a:t>
          </a:r>
        </a:p>
      </dgm:t>
    </dgm:pt>
    <dgm:pt modelId="{F0B8760A-4B6F-4186-AA4C-70B0E15677E7}" type="parTrans" cxnId="{DD1BBC36-8D2D-4A6C-9FE6-2EBF2338EF7F}">
      <dgm:prSet/>
      <dgm:spPr/>
      <dgm:t>
        <a:bodyPr/>
        <a:lstStyle/>
        <a:p>
          <a:endParaRPr lang="en-US"/>
        </a:p>
      </dgm:t>
    </dgm:pt>
    <dgm:pt modelId="{7583A322-DA28-4A19-A316-EA7F530ABD7E}" type="sibTrans" cxnId="{DD1BBC36-8D2D-4A6C-9FE6-2EBF2338EF7F}">
      <dgm:prSet/>
      <dgm:spPr/>
      <dgm:t>
        <a:bodyPr/>
        <a:lstStyle/>
        <a:p>
          <a:endParaRPr lang="en-US"/>
        </a:p>
      </dgm:t>
    </dgm:pt>
    <dgm:pt modelId="{9ADD1CA5-026B-4137-87D2-E39DB9551065}">
      <dgm:prSet/>
      <dgm:spPr/>
      <dgm:t>
        <a:bodyPr/>
        <a:lstStyle/>
        <a:p>
          <a:r>
            <a:rPr lang="en-US"/>
            <a:t>Accumulated savings</a:t>
          </a:r>
        </a:p>
      </dgm:t>
    </dgm:pt>
    <dgm:pt modelId="{1B58F4A3-FC3C-4BFB-8964-1B73974710A0}" type="parTrans" cxnId="{FED051BA-754A-43B1-AC39-EFE4786D603D}">
      <dgm:prSet/>
      <dgm:spPr/>
      <dgm:t>
        <a:bodyPr/>
        <a:lstStyle/>
        <a:p>
          <a:endParaRPr lang="en-US"/>
        </a:p>
      </dgm:t>
    </dgm:pt>
    <dgm:pt modelId="{1883CC9E-BAB2-4D6C-A3EE-F372FCFD1ABA}" type="sibTrans" cxnId="{FED051BA-754A-43B1-AC39-EFE4786D603D}">
      <dgm:prSet/>
      <dgm:spPr/>
      <dgm:t>
        <a:bodyPr/>
        <a:lstStyle/>
        <a:p>
          <a:endParaRPr lang="en-US"/>
        </a:p>
      </dgm:t>
    </dgm:pt>
    <dgm:pt modelId="{7F6AF22C-988A-4E97-8D2E-55D2850E7046}">
      <dgm:prSet/>
      <dgm:spPr/>
      <dgm:t>
        <a:bodyPr/>
        <a:lstStyle/>
        <a:p>
          <a:r>
            <a:rPr lang="en-US"/>
            <a:t>Lack of comfort with technology </a:t>
          </a:r>
        </a:p>
      </dgm:t>
    </dgm:pt>
    <dgm:pt modelId="{32023223-09D9-4C66-910C-D755EECF26F4}" type="parTrans" cxnId="{5728F52E-F247-4BF9-9CB4-E133B74307F8}">
      <dgm:prSet/>
      <dgm:spPr/>
      <dgm:t>
        <a:bodyPr/>
        <a:lstStyle/>
        <a:p>
          <a:endParaRPr lang="en-US"/>
        </a:p>
      </dgm:t>
    </dgm:pt>
    <dgm:pt modelId="{1F9B25F7-68BA-49D9-BFCE-52898913E102}" type="sibTrans" cxnId="{5728F52E-F247-4BF9-9CB4-E133B74307F8}">
      <dgm:prSet/>
      <dgm:spPr/>
      <dgm:t>
        <a:bodyPr/>
        <a:lstStyle/>
        <a:p>
          <a:endParaRPr lang="en-US"/>
        </a:p>
      </dgm:t>
    </dgm:pt>
    <dgm:pt modelId="{28721E4A-A94A-490F-8705-7DE4546A11FD}">
      <dgm:prSet/>
      <dgm:spPr/>
      <dgm:t>
        <a:bodyPr/>
        <a:lstStyle/>
        <a:p>
          <a:r>
            <a:rPr lang="en-US" dirty="0"/>
            <a:t>Isolation from family &amp; friends</a:t>
          </a:r>
        </a:p>
      </dgm:t>
    </dgm:pt>
    <dgm:pt modelId="{273DFC3A-90B6-42E5-AD90-97DCCE45CA2F}" type="parTrans" cxnId="{17894C17-78D7-49F8-983B-A8F5E18E8C42}">
      <dgm:prSet/>
      <dgm:spPr/>
      <dgm:t>
        <a:bodyPr/>
        <a:lstStyle/>
        <a:p>
          <a:endParaRPr lang="en-US"/>
        </a:p>
      </dgm:t>
    </dgm:pt>
    <dgm:pt modelId="{806F0466-4878-4012-BB41-F3A673BE9DDA}" type="sibTrans" cxnId="{17894C17-78D7-49F8-983B-A8F5E18E8C42}">
      <dgm:prSet/>
      <dgm:spPr/>
      <dgm:t>
        <a:bodyPr/>
        <a:lstStyle/>
        <a:p>
          <a:endParaRPr lang="en-US"/>
        </a:p>
      </dgm:t>
    </dgm:pt>
    <dgm:pt modelId="{99A0DC87-521A-4888-9778-B7E795E25789}">
      <dgm:prSet/>
      <dgm:spPr/>
      <dgm:t>
        <a:bodyPr/>
        <a:lstStyle/>
        <a:p>
          <a:r>
            <a:rPr lang="en-US" b="1" dirty="0"/>
            <a:t>Vulnerable Population</a:t>
          </a:r>
        </a:p>
      </dgm:t>
    </dgm:pt>
    <dgm:pt modelId="{7499B26D-7CF7-4984-B6E1-4FA18626FF43}" type="sibTrans" cxnId="{9E9BB165-EF9B-4782-AF2E-60E1D115E8EE}">
      <dgm:prSet/>
      <dgm:spPr/>
      <dgm:t>
        <a:bodyPr/>
        <a:lstStyle/>
        <a:p>
          <a:endParaRPr lang="en-US"/>
        </a:p>
      </dgm:t>
    </dgm:pt>
    <dgm:pt modelId="{2C984A49-725D-40A1-8C8A-3A8970A0D96C}" type="parTrans" cxnId="{9E9BB165-EF9B-4782-AF2E-60E1D115E8EE}">
      <dgm:prSet/>
      <dgm:spPr/>
      <dgm:t>
        <a:bodyPr/>
        <a:lstStyle/>
        <a:p>
          <a:endParaRPr lang="en-US"/>
        </a:p>
      </dgm:t>
    </dgm:pt>
    <dgm:pt modelId="{5C271AD2-D51E-4C0A-BD63-C2716DA60A10}">
      <dgm:prSet/>
      <dgm:spPr/>
      <dgm:t>
        <a:bodyPr/>
        <a:lstStyle/>
        <a:p>
          <a:r>
            <a:rPr lang="en-US" dirty="0"/>
            <a:t>Ageism</a:t>
          </a:r>
        </a:p>
      </dgm:t>
    </dgm:pt>
    <dgm:pt modelId="{03C308E4-D518-4EF6-BCF5-B99B6697BE43}" type="parTrans" cxnId="{88F52B08-3BE6-4485-88FF-DE78B1A05F1B}">
      <dgm:prSet/>
      <dgm:spPr/>
      <dgm:t>
        <a:bodyPr/>
        <a:lstStyle/>
        <a:p>
          <a:endParaRPr lang="en-US"/>
        </a:p>
      </dgm:t>
    </dgm:pt>
    <dgm:pt modelId="{17504C25-ACD8-412A-ABA1-1000C9ECEA62}" type="sibTrans" cxnId="{88F52B08-3BE6-4485-88FF-DE78B1A05F1B}">
      <dgm:prSet/>
      <dgm:spPr/>
      <dgm:t>
        <a:bodyPr/>
        <a:lstStyle/>
        <a:p>
          <a:endParaRPr lang="en-US"/>
        </a:p>
      </dgm:t>
    </dgm:pt>
    <dgm:pt modelId="{470A4DCB-CF74-4EA8-A765-0CD202287946}">
      <dgm:prSet/>
      <dgm:spPr/>
      <dgm:t>
        <a:bodyPr/>
        <a:lstStyle/>
        <a:p>
          <a:r>
            <a:rPr lang="en-US" dirty="0"/>
            <a:t>Lack of Awareness of the Problem of Older Person Abuse</a:t>
          </a:r>
        </a:p>
      </dgm:t>
    </dgm:pt>
    <dgm:pt modelId="{F36741EA-2F82-425E-AFC2-FC22E71707F3}" type="parTrans" cxnId="{04925A2C-453E-4C14-B972-B8D13EB5C4BF}">
      <dgm:prSet/>
      <dgm:spPr/>
      <dgm:t>
        <a:bodyPr/>
        <a:lstStyle/>
        <a:p>
          <a:endParaRPr lang="en-US"/>
        </a:p>
      </dgm:t>
    </dgm:pt>
    <dgm:pt modelId="{3A97B257-97A9-479E-9045-0ED11C4234B2}" type="sibTrans" cxnId="{04925A2C-453E-4C14-B972-B8D13EB5C4BF}">
      <dgm:prSet/>
      <dgm:spPr/>
      <dgm:t>
        <a:bodyPr/>
        <a:lstStyle/>
        <a:p>
          <a:endParaRPr lang="en-US"/>
        </a:p>
      </dgm:t>
    </dgm:pt>
    <dgm:pt modelId="{F8511361-C33E-43C2-AC44-9FF24C88ADD5}" type="pres">
      <dgm:prSet presAssocID="{81F1C80B-498D-4820-A1A9-1A3DBBBFE6C8}" presName="composite" presStyleCnt="0">
        <dgm:presLayoutVars>
          <dgm:chMax val="1"/>
          <dgm:dir/>
          <dgm:resizeHandles val="exact"/>
        </dgm:presLayoutVars>
      </dgm:prSet>
      <dgm:spPr/>
    </dgm:pt>
    <dgm:pt modelId="{0C615E3F-A299-42B3-8FF0-DEBDBBABEE79}" type="pres">
      <dgm:prSet presAssocID="{81F1C80B-498D-4820-A1A9-1A3DBBBFE6C8}" presName="radial" presStyleCnt="0">
        <dgm:presLayoutVars>
          <dgm:animLvl val="ctr"/>
        </dgm:presLayoutVars>
      </dgm:prSet>
      <dgm:spPr/>
    </dgm:pt>
    <dgm:pt modelId="{F751A52F-E3FD-473C-9A17-C042D0FE0151}" type="pres">
      <dgm:prSet presAssocID="{99A0DC87-521A-4888-9778-B7E795E25789}" presName="centerShape" presStyleLbl="vennNode1" presStyleIdx="0" presStyleCnt="7"/>
      <dgm:spPr/>
    </dgm:pt>
    <dgm:pt modelId="{6598B1DA-C3B7-43F4-837E-AB446709BBFD}" type="pres">
      <dgm:prSet presAssocID="{F90D4458-76A6-410C-B17B-7C499631409B}" presName="node" presStyleLbl="vennNode1" presStyleIdx="1" presStyleCnt="7">
        <dgm:presLayoutVars>
          <dgm:bulletEnabled val="1"/>
        </dgm:presLayoutVars>
      </dgm:prSet>
      <dgm:spPr/>
    </dgm:pt>
    <dgm:pt modelId="{18254B7E-D124-40E9-88B0-ACD7B1CFB62D}" type="pres">
      <dgm:prSet presAssocID="{9ADD1CA5-026B-4137-87D2-E39DB9551065}" presName="node" presStyleLbl="vennNode1" presStyleIdx="2" presStyleCnt="7">
        <dgm:presLayoutVars>
          <dgm:bulletEnabled val="1"/>
        </dgm:presLayoutVars>
      </dgm:prSet>
      <dgm:spPr/>
    </dgm:pt>
    <dgm:pt modelId="{B76EAC45-7A09-4DAB-A008-ECE6916B512F}" type="pres">
      <dgm:prSet presAssocID="{7F6AF22C-988A-4E97-8D2E-55D2850E7046}" presName="node" presStyleLbl="vennNode1" presStyleIdx="3" presStyleCnt="7">
        <dgm:presLayoutVars>
          <dgm:bulletEnabled val="1"/>
        </dgm:presLayoutVars>
      </dgm:prSet>
      <dgm:spPr/>
    </dgm:pt>
    <dgm:pt modelId="{8E82CAA3-EDFF-4EB4-A0C4-6AEE212526E0}" type="pres">
      <dgm:prSet presAssocID="{28721E4A-A94A-490F-8705-7DE4546A11FD}" presName="node" presStyleLbl="vennNode1" presStyleIdx="4" presStyleCnt="7">
        <dgm:presLayoutVars>
          <dgm:bulletEnabled val="1"/>
        </dgm:presLayoutVars>
      </dgm:prSet>
      <dgm:spPr/>
    </dgm:pt>
    <dgm:pt modelId="{8BBE0124-1896-4103-B6F2-0B7C5D440B27}" type="pres">
      <dgm:prSet presAssocID="{5C271AD2-D51E-4C0A-BD63-C2716DA60A10}" presName="node" presStyleLbl="vennNode1" presStyleIdx="5" presStyleCnt="7">
        <dgm:presLayoutVars>
          <dgm:bulletEnabled val="1"/>
        </dgm:presLayoutVars>
      </dgm:prSet>
      <dgm:spPr/>
    </dgm:pt>
    <dgm:pt modelId="{85CC5061-506C-4026-9E79-CA397D4C7AE2}" type="pres">
      <dgm:prSet presAssocID="{470A4DCB-CF74-4EA8-A765-0CD202287946}" presName="node" presStyleLbl="vennNode1" presStyleIdx="6" presStyleCnt="7">
        <dgm:presLayoutVars>
          <dgm:bulletEnabled val="1"/>
        </dgm:presLayoutVars>
      </dgm:prSet>
      <dgm:spPr/>
    </dgm:pt>
  </dgm:ptLst>
  <dgm:cxnLst>
    <dgm:cxn modelId="{88F52B08-3BE6-4485-88FF-DE78B1A05F1B}" srcId="{99A0DC87-521A-4888-9778-B7E795E25789}" destId="{5C271AD2-D51E-4C0A-BD63-C2716DA60A10}" srcOrd="4" destOrd="0" parTransId="{03C308E4-D518-4EF6-BCF5-B99B6697BE43}" sibTransId="{17504C25-ACD8-412A-ABA1-1000C9ECEA62}"/>
    <dgm:cxn modelId="{1A6FEC15-1207-4B71-9A75-6A62EC802054}" type="presOf" srcId="{470A4DCB-CF74-4EA8-A765-0CD202287946}" destId="{85CC5061-506C-4026-9E79-CA397D4C7AE2}" srcOrd="0" destOrd="0" presId="urn:microsoft.com/office/officeart/2005/8/layout/radial3"/>
    <dgm:cxn modelId="{17894C17-78D7-49F8-983B-A8F5E18E8C42}" srcId="{99A0DC87-521A-4888-9778-B7E795E25789}" destId="{28721E4A-A94A-490F-8705-7DE4546A11FD}" srcOrd="3" destOrd="0" parTransId="{273DFC3A-90B6-42E5-AD90-97DCCE45CA2F}" sibTransId="{806F0466-4878-4012-BB41-F3A673BE9DDA}"/>
    <dgm:cxn modelId="{04925A2C-453E-4C14-B972-B8D13EB5C4BF}" srcId="{99A0DC87-521A-4888-9778-B7E795E25789}" destId="{470A4DCB-CF74-4EA8-A765-0CD202287946}" srcOrd="5" destOrd="0" parTransId="{F36741EA-2F82-425E-AFC2-FC22E71707F3}" sibTransId="{3A97B257-97A9-479E-9045-0ED11C4234B2}"/>
    <dgm:cxn modelId="{5728F52E-F247-4BF9-9CB4-E133B74307F8}" srcId="{99A0DC87-521A-4888-9778-B7E795E25789}" destId="{7F6AF22C-988A-4E97-8D2E-55D2850E7046}" srcOrd="2" destOrd="0" parTransId="{32023223-09D9-4C66-910C-D755EECF26F4}" sibTransId="{1F9B25F7-68BA-49D9-BFCE-52898913E102}"/>
    <dgm:cxn modelId="{649E2530-B579-441B-9888-6E318C5AD0C5}" type="presOf" srcId="{F90D4458-76A6-410C-B17B-7C499631409B}" destId="{6598B1DA-C3B7-43F4-837E-AB446709BBFD}" srcOrd="0" destOrd="0" presId="urn:microsoft.com/office/officeart/2005/8/layout/radial3"/>
    <dgm:cxn modelId="{DD1BBC36-8D2D-4A6C-9FE6-2EBF2338EF7F}" srcId="{99A0DC87-521A-4888-9778-B7E795E25789}" destId="{F90D4458-76A6-410C-B17B-7C499631409B}" srcOrd="0" destOrd="0" parTransId="{F0B8760A-4B6F-4186-AA4C-70B0E15677E7}" sibTransId="{7583A322-DA28-4A19-A316-EA7F530ABD7E}"/>
    <dgm:cxn modelId="{9E9BB165-EF9B-4782-AF2E-60E1D115E8EE}" srcId="{81F1C80B-498D-4820-A1A9-1A3DBBBFE6C8}" destId="{99A0DC87-521A-4888-9778-B7E795E25789}" srcOrd="0" destOrd="0" parTransId="{2C984A49-725D-40A1-8C8A-3A8970A0D96C}" sibTransId="{7499B26D-7CF7-4984-B6E1-4FA18626FF43}"/>
    <dgm:cxn modelId="{D03DBE67-EDDC-42B2-9C88-396FA97EAFB6}" type="presOf" srcId="{28721E4A-A94A-490F-8705-7DE4546A11FD}" destId="{8E82CAA3-EDFF-4EB4-A0C4-6AEE212526E0}" srcOrd="0" destOrd="0" presId="urn:microsoft.com/office/officeart/2005/8/layout/radial3"/>
    <dgm:cxn modelId="{34C4BA6F-1AFE-4011-A91C-8944687036C6}" type="presOf" srcId="{7F6AF22C-988A-4E97-8D2E-55D2850E7046}" destId="{B76EAC45-7A09-4DAB-A008-ECE6916B512F}" srcOrd="0" destOrd="0" presId="urn:microsoft.com/office/officeart/2005/8/layout/radial3"/>
    <dgm:cxn modelId="{CD57B481-15E1-430A-B7A4-1C86FD839613}" type="presOf" srcId="{5C271AD2-D51E-4C0A-BD63-C2716DA60A10}" destId="{8BBE0124-1896-4103-B6F2-0B7C5D440B27}" srcOrd="0" destOrd="0" presId="urn:microsoft.com/office/officeart/2005/8/layout/radial3"/>
    <dgm:cxn modelId="{57A4A8B7-3B4B-4282-85A6-FCBD5D5F8CE6}" type="presOf" srcId="{99A0DC87-521A-4888-9778-B7E795E25789}" destId="{F751A52F-E3FD-473C-9A17-C042D0FE0151}" srcOrd="0" destOrd="0" presId="urn:microsoft.com/office/officeart/2005/8/layout/radial3"/>
    <dgm:cxn modelId="{FED051BA-754A-43B1-AC39-EFE4786D603D}" srcId="{99A0DC87-521A-4888-9778-B7E795E25789}" destId="{9ADD1CA5-026B-4137-87D2-E39DB9551065}" srcOrd="1" destOrd="0" parTransId="{1B58F4A3-FC3C-4BFB-8964-1B73974710A0}" sibTransId="{1883CC9E-BAB2-4D6C-A3EE-F372FCFD1ABA}"/>
    <dgm:cxn modelId="{4E2608C4-6847-4043-9CA4-AF03A7B62805}" type="presOf" srcId="{81F1C80B-498D-4820-A1A9-1A3DBBBFE6C8}" destId="{F8511361-C33E-43C2-AC44-9FF24C88ADD5}" srcOrd="0" destOrd="0" presId="urn:microsoft.com/office/officeart/2005/8/layout/radial3"/>
    <dgm:cxn modelId="{58110BC4-271F-4B22-AA20-5CEA708773E4}" type="presOf" srcId="{9ADD1CA5-026B-4137-87D2-E39DB9551065}" destId="{18254B7E-D124-40E9-88B0-ACD7B1CFB62D}" srcOrd="0" destOrd="0" presId="urn:microsoft.com/office/officeart/2005/8/layout/radial3"/>
    <dgm:cxn modelId="{D9E98D67-0993-41E1-ACA6-01DDC4B7347B}" type="presParOf" srcId="{F8511361-C33E-43C2-AC44-9FF24C88ADD5}" destId="{0C615E3F-A299-42B3-8FF0-DEBDBBABEE79}" srcOrd="0" destOrd="0" presId="urn:microsoft.com/office/officeart/2005/8/layout/radial3"/>
    <dgm:cxn modelId="{F61265FB-79C4-4D5A-9AFC-0DE6AC86C601}" type="presParOf" srcId="{0C615E3F-A299-42B3-8FF0-DEBDBBABEE79}" destId="{F751A52F-E3FD-473C-9A17-C042D0FE0151}" srcOrd="0" destOrd="0" presId="urn:microsoft.com/office/officeart/2005/8/layout/radial3"/>
    <dgm:cxn modelId="{229503C9-D190-4E5C-8A53-D87BD9D550FE}" type="presParOf" srcId="{0C615E3F-A299-42B3-8FF0-DEBDBBABEE79}" destId="{6598B1DA-C3B7-43F4-837E-AB446709BBFD}" srcOrd="1" destOrd="0" presId="urn:microsoft.com/office/officeart/2005/8/layout/radial3"/>
    <dgm:cxn modelId="{4F38559A-F330-478D-A259-5A1F9474D437}" type="presParOf" srcId="{0C615E3F-A299-42B3-8FF0-DEBDBBABEE79}" destId="{18254B7E-D124-40E9-88B0-ACD7B1CFB62D}" srcOrd="2" destOrd="0" presId="urn:microsoft.com/office/officeart/2005/8/layout/radial3"/>
    <dgm:cxn modelId="{EC83088C-A410-458C-8F18-C91B914B6FF3}" type="presParOf" srcId="{0C615E3F-A299-42B3-8FF0-DEBDBBABEE79}" destId="{B76EAC45-7A09-4DAB-A008-ECE6916B512F}" srcOrd="3" destOrd="0" presId="urn:microsoft.com/office/officeart/2005/8/layout/radial3"/>
    <dgm:cxn modelId="{FC975524-1058-4A67-976A-292CD9DA1959}" type="presParOf" srcId="{0C615E3F-A299-42B3-8FF0-DEBDBBABEE79}" destId="{8E82CAA3-EDFF-4EB4-A0C4-6AEE212526E0}" srcOrd="4" destOrd="0" presId="urn:microsoft.com/office/officeart/2005/8/layout/radial3"/>
    <dgm:cxn modelId="{649405E4-713D-4BA5-AFC5-AB8273C92B3B}" type="presParOf" srcId="{0C615E3F-A299-42B3-8FF0-DEBDBBABEE79}" destId="{8BBE0124-1896-4103-B6F2-0B7C5D440B27}" srcOrd="5" destOrd="0" presId="urn:microsoft.com/office/officeart/2005/8/layout/radial3"/>
    <dgm:cxn modelId="{DF8FEB2C-6DD3-4F89-9375-D65AAC56BF90}" type="presParOf" srcId="{0C615E3F-A299-42B3-8FF0-DEBDBBABEE79}" destId="{85CC5061-506C-4026-9E79-CA397D4C7AE2}" srcOrd="6" destOrd="0" presId="urn:microsoft.com/office/officeart/2005/8/layout/radial3"/>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952544-962B-4BA0-AB92-3247EC81B6C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916E41E-4273-4526-B8CC-007B5E4218E5}">
      <dgm:prSet/>
      <dgm:spPr>
        <a:effectLst>
          <a:outerShdw blurRad="50800" dist="38100" dir="2700000" algn="tl" rotWithShape="0">
            <a:prstClr val="black">
              <a:alpha val="40000"/>
            </a:prstClr>
          </a:outerShdw>
        </a:effectLst>
      </dgm:spPr>
      <dgm:t>
        <a:bodyPr/>
        <a:lstStyle/>
        <a:p>
          <a:r>
            <a:rPr lang="en-US" dirty="0"/>
            <a:t>Physical</a:t>
          </a:r>
        </a:p>
      </dgm:t>
    </dgm:pt>
    <dgm:pt modelId="{D830C42F-E026-4FFE-9C76-4865BAE09466}" type="parTrans" cxnId="{693D4BE5-D2B6-4A3C-82B4-5FE3084BE413}">
      <dgm:prSet/>
      <dgm:spPr/>
      <dgm:t>
        <a:bodyPr/>
        <a:lstStyle/>
        <a:p>
          <a:endParaRPr lang="en-US"/>
        </a:p>
      </dgm:t>
    </dgm:pt>
    <dgm:pt modelId="{A796CD4C-0F72-44DD-983F-5E20C23BADDC}" type="sibTrans" cxnId="{693D4BE5-D2B6-4A3C-82B4-5FE3084BE413}">
      <dgm:prSet/>
      <dgm:spPr/>
      <dgm:t>
        <a:bodyPr/>
        <a:lstStyle/>
        <a:p>
          <a:endParaRPr lang="en-US"/>
        </a:p>
      </dgm:t>
    </dgm:pt>
    <dgm:pt modelId="{15E98A39-4E17-4649-95EF-9444ADE11468}">
      <dgm:prSet/>
      <dgm:spPr>
        <a:effectLst>
          <a:outerShdw blurRad="50800" dist="38100" dir="2700000" algn="tl" rotWithShape="0">
            <a:prstClr val="black">
              <a:alpha val="40000"/>
            </a:prstClr>
          </a:outerShdw>
        </a:effectLst>
      </dgm:spPr>
      <dgm:t>
        <a:bodyPr/>
        <a:lstStyle/>
        <a:p>
          <a:r>
            <a:rPr lang="en-US"/>
            <a:t>Sexual</a:t>
          </a:r>
        </a:p>
      </dgm:t>
    </dgm:pt>
    <dgm:pt modelId="{B75A9644-8567-4E9C-B186-983B55CBF3B2}" type="parTrans" cxnId="{1DB0CC42-6FFC-4B1D-B987-D1D6E3C147F7}">
      <dgm:prSet/>
      <dgm:spPr/>
      <dgm:t>
        <a:bodyPr/>
        <a:lstStyle/>
        <a:p>
          <a:endParaRPr lang="en-US"/>
        </a:p>
      </dgm:t>
    </dgm:pt>
    <dgm:pt modelId="{D85DF7AD-5E9D-429D-948A-6222300B0F63}" type="sibTrans" cxnId="{1DB0CC42-6FFC-4B1D-B987-D1D6E3C147F7}">
      <dgm:prSet/>
      <dgm:spPr/>
      <dgm:t>
        <a:bodyPr/>
        <a:lstStyle/>
        <a:p>
          <a:endParaRPr lang="en-US"/>
        </a:p>
      </dgm:t>
    </dgm:pt>
    <dgm:pt modelId="{9FEE0FC8-518E-4135-994D-6D379F3C5208}">
      <dgm:prSet/>
      <dgm:spPr>
        <a:effectLst>
          <a:outerShdw blurRad="50800" dist="38100" dir="2700000" algn="tl" rotWithShape="0">
            <a:prstClr val="black">
              <a:alpha val="40000"/>
            </a:prstClr>
          </a:outerShdw>
        </a:effectLst>
      </dgm:spPr>
      <dgm:t>
        <a:bodyPr/>
        <a:lstStyle/>
        <a:p>
          <a:r>
            <a:rPr lang="en-US" dirty="0"/>
            <a:t>Emotional / Psychological Exploitation</a:t>
          </a:r>
        </a:p>
      </dgm:t>
    </dgm:pt>
    <dgm:pt modelId="{AD73AA25-4D9D-48DD-A9B9-15352F03864D}" type="parTrans" cxnId="{5829D941-1DB0-4AE7-BF9A-098366A173F1}">
      <dgm:prSet/>
      <dgm:spPr/>
      <dgm:t>
        <a:bodyPr/>
        <a:lstStyle/>
        <a:p>
          <a:endParaRPr lang="en-US"/>
        </a:p>
      </dgm:t>
    </dgm:pt>
    <dgm:pt modelId="{1EA7B2AF-7A5F-480C-AA97-B78E0FBF3193}" type="sibTrans" cxnId="{5829D941-1DB0-4AE7-BF9A-098366A173F1}">
      <dgm:prSet/>
      <dgm:spPr/>
      <dgm:t>
        <a:bodyPr/>
        <a:lstStyle/>
        <a:p>
          <a:endParaRPr lang="en-US"/>
        </a:p>
      </dgm:t>
    </dgm:pt>
    <dgm:pt modelId="{CD37A0AB-8E9D-42CF-8372-FF064B78C899}">
      <dgm:prSet/>
      <dgm:spPr>
        <a:effectLst>
          <a:outerShdw blurRad="50800" dist="38100" dir="2700000" algn="tl" rotWithShape="0">
            <a:prstClr val="black">
              <a:alpha val="40000"/>
            </a:prstClr>
          </a:outerShdw>
        </a:effectLst>
      </dgm:spPr>
      <dgm:t>
        <a:bodyPr/>
        <a:lstStyle/>
        <a:p>
          <a:r>
            <a:rPr lang="en-US" dirty="0"/>
            <a:t>Neglect</a:t>
          </a:r>
        </a:p>
      </dgm:t>
    </dgm:pt>
    <dgm:pt modelId="{2E6843D4-2E5F-46E1-BE73-C5EF78041E97}" type="parTrans" cxnId="{1D89B464-99B4-47B7-A012-6FEB2D0E166A}">
      <dgm:prSet/>
      <dgm:spPr/>
      <dgm:t>
        <a:bodyPr/>
        <a:lstStyle/>
        <a:p>
          <a:endParaRPr lang="en-US"/>
        </a:p>
      </dgm:t>
    </dgm:pt>
    <dgm:pt modelId="{154B18C8-3FFA-448F-B96A-53C83E43CB12}" type="sibTrans" cxnId="{1D89B464-99B4-47B7-A012-6FEB2D0E166A}">
      <dgm:prSet/>
      <dgm:spPr/>
      <dgm:t>
        <a:bodyPr/>
        <a:lstStyle/>
        <a:p>
          <a:endParaRPr lang="en-US"/>
        </a:p>
      </dgm:t>
    </dgm:pt>
    <dgm:pt modelId="{0A0FE5A1-58F8-4447-91B9-349E12220E47}">
      <dgm:prSet/>
      <dgm:spPr>
        <a:effectLst>
          <a:outerShdw blurRad="50800" dist="38100" dir="2700000" algn="tl" rotWithShape="0">
            <a:prstClr val="black">
              <a:alpha val="40000"/>
            </a:prstClr>
          </a:outerShdw>
        </a:effectLst>
      </dgm:spPr>
      <dgm:t>
        <a:bodyPr/>
        <a:lstStyle/>
        <a:p>
          <a:r>
            <a:rPr lang="en-US" dirty="0"/>
            <a:t>Self-Neglect</a:t>
          </a:r>
        </a:p>
      </dgm:t>
    </dgm:pt>
    <dgm:pt modelId="{9F28C3FE-8A98-4313-83C4-6B3BEEB08C04}" type="parTrans" cxnId="{352E7648-689C-4074-8E45-6526D7BC5109}">
      <dgm:prSet/>
      <dgm:spPr/>
      <dgm:t>
        <a:bodyPr/>
        <a:lstStyle/>
        <a:p>
          <a:endParaRPr lang="en-US"/>
        </a:p>
      </dgm:t>
    </dgm:pt>
    <dgm:pt modelId="{48A457FA-123F-42FF-9FBB-63574C6C51FC}" type="sibTrans" cxnId="{352E7648-689C-4074-8E45-6526D7BC5109}">
      <dgm:prSet/>
      <dgm:spPr/>
      <dgm:t>
        <a:bodyPr/>
        <a:lstStyle/>
        <a:p>
          <a:endParaRPr lang="en-US"/>
        </a:p>
      </dgm:t>
    </dgm:pt>
    <dgm:pt modelId="{B3F50DE6-E80B-4139-8A66-8457803AA277}">
      <dgm:prSet/>
      <dgm:spPr>
        <a:effectLst>
          <a:outerShdw blurRad="50800" dist="38100" dir="2700000" algn="tl" rotWithShape="0">
            <a:prstClr val="black">
              <a:alpha val="40000"/>
            </a:prstClr>
          </a:outerShdw>
        </a:effectLst>
      </dgm:spPr>
      <dgm:t>
        <a:bodyPr/>
        <a:lstStyle/>
        <a:p>
          <a:r>
            <a:rPr lang="en-US" dirty="0"/>
            <a:t>Abandonment</a:t>
          </a:r>
        </a:p>
      </dgm:t>
    </dgm:pt>
    <dgm:pt modelId="{BAC0EAFB-98CB-45EC-A976-B908D2D17570}" type="parTrans" cxnId="{1B1AAAA6-A69F-4CC7-80CD-84463CF39102}">
      <dgm:prSet/>
      <dgm:spPr/>
      <dgm:t>
        <a:bodyPr/>
        <a:lstStyle/>
        <a:p>
          <a:endParaRPr lang="en-US"/>
        </a:p>
      </dgm:t>
    </dgm:pt>
    <dgm:pt modelId="{33D3D91F-230A-487F-897E-76264C98CBF4}" type="sibTrans" cxnId="{1B1AAAA6-A69F-4CC7-80CD-84463CF39102}">
      <dgm:prSet/>
      <dgm:spPr/>
      <dgm:t>
        <a:bodyPr/>
        <a:lstStyle/>
        <a:p>
          <a:endParaRPr lang="en-US"/>
        </a:p>
      </dgm:t>
    </dgm:pt>
    <dgm:pt modelId="{C6F61E73-07AA-4C8F-B2B8-AF5BAF392601}" type="pres">
      <dgm:prSet presAssocID="{48952544-962B-4BA0-AB92-3247EC81B6C5}" presName="linear" presStyleCnt="0">
        <dgm:presLayoutVars>
          <dgm:dir/>
          <dgm:animLvl val="lvl"/>
          <dgm:resizeHandles val="exact"/>
        </dgm:presLayoutVars>
      </dgm:prSet>
      <dgm:spPr/>
    </dgm:pt>
    <dgm:pt modelId="{A5475240-7E68-49C4-9E0D-BAA57E8816ED}" type="pres">
      <dgm:prSet presAssocID="{D916E41E-4273-4526-B8CC-007B5E4218E5}" presName="parentLin" presStyleCnt="0"/>
      <dgm:spPr/>
    </dgm:pt>
    <dgm:pt modelId="{EB5027AF-E182-4110-8179-B04062AB10A3}" type="pres">
      <dgm:prSet presAssocID="{D916E41E-4273-4526-B8CC-007B5E4218E5}" presName="parentLeftMargin" presStyleLbl="node1" presStyleIdx="0" presStyleCnt="6"/>
      <dgm:spPr/>
    </dgm:pt>
    <dgm:pt modelId="{A92512FD-4078-48AF-8958-714B26425289}" type="pres">
      <dgm:prSet presAssocID="{D916E41E-4273-4526-B8CC-007B5E4218E5}" presName="parentText" presStyleLbl="node1" presStyleIdx="0" presStyleCnt="6">
        <dgm:presLayoutVars>
          <dgm:chMax val="0"/>
          <dgm:bulletEnabled val="1"/>
        </dgm:presLayoutVars>
      </dgm:prSet>
      <dgm:spPr/>
    </dgm:pt>
    <dgm:pt modelId="{20AD3E2B-33C4-45EE-8CCA-DA725AD86D73}" type="pres">
      <dgm:prSet presAssocID="{D916E41E-4273-4526-B8CC-007B5E4218E5}" presName="negativeSpace" presStyleCnt="0"/>
      <dgm:spPr/>
    </dgm:pt>
    <dgm:pt modelId="{CB51F2E3-ECF6-4EEC-A8FA-8B3B4EED5882}" type="pres">
      <dgm:prSet presAssocID="{D916E41E-4273-4526-B8CC-007B5E4218E5}" presName="childText" presStyleLbl="conFgAcc1" presStyleIdx="0" presStyleCnt="6">
        <dgm:presLayoutVars>
          <dgm:bulletEnabled val="1"/>
        </dgm:presLayoutVars>
      </dgm:prSet>
      <dgm:spPr/>
    </dgm:pt>
    <dgm:pt modelId="{C5D2895F-0B80-45F3-B5DD-24AA779E4463}" type="pres">
      <dgm:prSet presAssocID="{A796CD4C-0F72-44DD-983F-5E20C23BADDC}" presName="spaceBetweenRectangles" presStyleCnt="0"/>
      <dgm:spPr/>
    </dgm:pt>
    <dgm:pt modelId="{DE48F273-F7F9-491E-92C8-971E9EAB44A1}" type="pres">
      <dgm:prSet presAssocID="{15E98A39-4E17-4649-95EF-9444ADE11468}" presName="parentLin" presStyleCnt="0"/>
      <dgm:spPr/>
    </dgm:pt>
    <dgm:pt modelId="{72CD63D6-E82B-4FD0-9650-3BA1674BB120}" type="pres">
      <dgm:prSet presAssocID="{15E98A39-4E17-4649-95EF-9444ADE11468}" presName="parentLeftMargin" presStyleLbl="node1" presStyleIdx="0" presStyleCnt="6"/>
      <dgm:spPr/>
    </dgm:pt>
    <dgm:pt modelId="{CD12E50A-BD01-4C18-82DB-92ACCBEC2284}" type="pres">
      <dgm:prSet presAssocID="{15E98A39-4E17-4649-95EF-9444ADE11468}" presName="parentText" presStyleLbl="node1" presStyleIdx="1" presStyleCnt="6">
        <dgm:presLayoutVars>
          <dgm:chMax val="0"/>
          <dgm:bulletEnabled val="1"/>
        </dgm:presLayoutVars>
      </dgm:prSet>
      <dgm:spPr/>
    </dgm:pt>
    <dgm:pt modelId="{15D3F73F-2E39-4D2F-9DA6-F19EAC0C6F6C}" type="pres">
      <dgm:prSet presAssocID="{15E98A39-4E17-4649-95EF-9444ADE11468}" presName="negativeSpace" presStyleCnt="0"/>
      <dgm:spPr/>
    </dgm:pt>
    <dgm:pt modelId="{8B899C21-2D00-4E47-8115-ED5B2118E8A0}" type="pres">
      <dgm:prSet presAssocID="{15E98A39-4E17-4649-95EF-9444ADE11468}" presName="childText" presStyleLbl="conFgAcc1" presStyleIdx="1" presStyleCnt="6">
        <dgm:presLayoutVars>
          <dgm:bulletEnabled val="1"/>
        </dgm:presLayoutVars>
      </dgm:prSet>
      <dgm:spPr/>
    </dgm:pt>
    <dgm:pt modelId="{EC60C5E3-1E0C-4F96-96BF-072B2720A6EE}" type="pres">
      <dgm:prSet presAssocID="{D85DF7AD-5E9D-429D-948A-6222300B0F63}" presName="spaceBetweenRectangles" presStyleCnt="0"/>
      <dgm:spPr/>
    </dgm:pt>
    <dgm:pt modelId="{CB47DAAB-6E3D-4B3C-A45E-11FFAE2D3924}" type="pres">
      <dgm:prSet presAssocID="{9FEE0FC8-518E-4135-994D-6D379F3C5208}" presName="parentLin" presStyleCnt="0"/>
      <dgm:spPr/>
    </dgm:pt>
    <dgm:pt modelId="{1552928F-D56D-48A1-9691-CF6D0EE73048}" type="pres">
      <dgm:prSet presAssocID="{9FEE0FC8-518E-4135-994D-6D379F3C5208}" presName="parentLeftMargin" presStyleLbl="node1" presStyleIdx="1" presStyleCnt="6"/>
      <dgm:spPr/>
    </dgm:pt>
    <dgm:pt modelId="{ACBE69F5-8E19-4DDD-A420-CDB8EB26EA75}" type="pres">
      <dgm:prSet presAssocID="{9FEE0FC8-518E-4135-994D-6D379F3C5208}" presName="parentText" presStyleLbl="node1" presStyleIdx="2" presStyleCnt="6">
        <dgm:presLayoutVars>
          <dgm:chMax val="0"/>
          <dgm:bulletEnabled val="1"/>
        </dgm:presLayoutVars>
      </dgm:prSet>
      <dgm:spPr/>
    </dgm:pt>
    <dgm:pt modelId="{9B7B2B8E-4CF6-4DAF-BDCD-BA9578484D8A}" type="pres">
      <dgm:prSet presAssocID="{9FEE0FC8-518E-4135-994D-6D379F3C5208}" presName="negativeSpace" presStyleCnt="0"/>
      <dgm:spPr/>
    </dgm:pt>
    <dgm:pt modelId="{CD48DE35-6A3E-4264-9B42-C91461305130}" type="pres">
      <dgm:prSet presAssocID="{9FEE0FC8-518E-4135-994D-6D379F3C5208}" presName="childText" presStyleLbl="conFgAcc1" presStyleIdx="2" presStyleCnt="6">
        <dgm:presLayoutVars>
          <dgm:bulletEnabled val="1"/>
        </dgm:presLayoutVars>
      </dgm:prSet>
      <dgm:spPr/>
    </dgm:pt>
    <dgm:pt modelId="{16BC9F1E-C246-4EC9-8C03-B3042ADC9ADA}" type="pres">
      <dgm:prSet presAssocID="{1EA7B2AF-7A5F-480C-AA97-B78E0FBF3193}" presName="spaceBetweenRectangles" presStyleCnt="0"/>
      <dgm:spPr/>
    </dgm:pt>
    <dgm:pt modelId="{C9A93527-05DD-40E2-A334-6F2AEC89E747}" type="pres">
      <dgm:prSet presAssocID="{CD37A0AB-8E9D-42CF-8372-FF064B78C899}" presName="parentLin" presStyleCnt="0"/>
      <dgm:spPr/>
    </dgm:pt>
    <dgm:pt modelId="{9F79E2FE-3CC1-4E81-A0D7-2456D0DA35EA}" type="pres">
      <dgm:prSet presAssocID="{CD37A0AB-8E9D-42CF-8372-FF064B78C899}" presName="parentLeftMargin" presStyleLbl="node1" presStyleIdx="2" presStyleCnt="6"/>
      <dgm:spPr/>
    </dgm:pt>
    <dgm:pt modelId="{723D23E4-99CB-46BA-A586-23E2F7CD7E5B}" type="pres">
      <dgm:prSet presAssocID="{CD37A0AB-8E9D-42CF-8372-FF064B78C899}" presName="parentText" presStyleLbl="node1" presStyleIdx="3" presStyleCnt="6">
        <dgm:presLayoutVars>
          <dgm:chMax val="0"/>
          <dgm:bulletEnabled val="1"/>
        </dgm:presLayoutVars>
      </dgm:prSet>
      <dgm:spPr/>
    </dgm:pt>
    <dgm:pt modelId="{EB3A275D-A0AD-426E-B18E-E4EC2B01254A}" type="pres">
      <dgm:prSet presAssocID="{CD37A0AB-8E9D-42CF-8372-FF064B78C899}" presName="negativeSpace" presStyleCnt="0"/>
      <dgm:spPr/>
    </dgm:pt>
    <dgm:pt modelId="{0A18B91E-20B3-4B17-B582-B6F13F3D9FE2}" type="pres">
      <dgm:prSet presAssocID="{CD37A0AB-8E9D-42CF-8372-FF064B78C899}" presName="childText" presStyleLbl="conFgAcc1" presStyleIdx="3" presStyleCnt="6">
        <dgm:presLayoutVars>
          <dgm:bulletEnabled val="1"/>
        </dgm:presLayoutVars>
      </dgm:prSet>
      <dgm:spPr/>
    </dgm:pt>
    <dgm:pt modelId="{B02574DF-1B97-4480-ACA1-A874B645DADC}" type="pres">
      <dgm:prSet presAssocID="{154B18C8-3FFA-448F-B96A-53C83E43CB12}" presName="spaceBetweenRectangles" presStyleCnt="0"/>
      <dgm:spPr/>
    </dgm:pt>
    <dgm:pt modelId="{66E19239-251A-4BD4-A712-051806651CF7}" type="pres">
      <dgm:prSet presAssocID="{0A0FE5A1-58F8-4447-91B9-349E12220E47}" presName="parentLin" presStyleCnt="0"/>
      <dgm:spPr/>
    </dgm:pt>
    <dgm:pt modelId="{C922B13F-8BE8-4EEC-80D9-7375187ECCCF}" type="pres">
      <dgm:prSet presAssocID="{0A0FE5A1-58F8-4447-91B9-349E12220E47}" presName="parentLeftMargin" presStyleLbl="node1" presStyleIdx="3" presStyleCnt="6"/>
      <dgm:spPr/>
    </dgm:pt>
    <dgm:pt modelId="{A21AE2DC-FE4E-4975-9FEA-EFA0C53DF20E}" type="pres">
      <dgm:prSet presAssocID="{0A0FE5A1-58F8-4447-91B9-349E12220E47}" presName="parentText" presStyleLbl="node1" presStyleIdx="4" presStyleCnt="6">
        <dgm:presLayoutVars>
          <dgm:chMax val="0"/>
          <dgm:bulletEnabled val="1"/>
        </dgm:presLayoutVars>
      </dgm:prSet>
      <dgm:spPr/>
    </dgm:pt>
    <dgm:pt modelId="{0913E9A3-8ED7-4FC4-B0BD-77BFDBBF5EAC}" type="pres">
      <dgm:prSet presAssocID="{0A0FE5A1-58F8-4447-91B9-349E12220E47}" presName="negativeSpace" presStyleCnt="0"/>
      <dgm:spPr/>
    </dgm:pt>
    <dgm:pt modelId="{A1737A0B-92DE-4E30-A5D4-426AE3EF3B97}" type="pres">
      <dgm:prSet presAssocID="{0A0FE5A1-58F8-4447-91B9-349E12220E47}" presName="childText" presStyleLbl="conFgAcc1" presStyleIdx="4" presStyleCnt="6">
        <dgm:presLayoutVars>
          <dgm:bulletEnabled val="1"/>
        </dgm:presLayoutVars>
      </dgm:prSet>
      <dgm:spPr/>
    </dgm:pt>
    <dgm:pt modelId="{6F1931D4-D7B2-4C97-B75A-2AF4BD47CC81}" type="pres">
      <dgm:prSet presAssocID="{48A457FA-123F-42FF-9FBB-63574C6C51FC}" presName="spaceBetweenRectangles" presStyleCnt="0"/>
      <dgm:spPr/>
    </dgm:pt>
    <dgm:pt modelId="{3CEC1DB3-58DD-449F-8256-3627877F85D1}" type="pres">
      <dgm:prSet presAssocID="{B3F50DE6-E80B-4139-8A66-8457803AA277}" presName="parentLin" presStyleCnt="0"/>
      <dgm:spPr/>
    </dgm:pt>
    <dgm:pt modelId="{83F42EC3-3D0D-4285-83BE-7CD9C4AE5E20}" type="pres">
      <dgm:prSet presAssocID="{B3F50DE6-E80B-4139-8A66-8457803AA277}" presName="parentLeftMargin" presStyleLbl="node1" presStyleIdx="4" presStyleCnt="6"/>
      <dgm:spPr/>
    </dgm:pt>
    <dgm:pt modelId="{9D22D879-28E7-40BD-8E7C-908F6BE6A21E}" type="pres">
      <dgm:prSet presAssocID="{B3F50DE6-E80B-4139-8A66-8457803AA277}" presName="parentText" presStyleLbl="node1" presStyleIdx="5" presStyleCnt="6">
        <dgm:presLayoutVars>
          <dgm:chMax val="0"/>
          <dgm:bulletEnabled val="1"/>
        </dgm:presLayoutVars>
      </dgm:prSet>
      <dgm:spPr/>
    </dgm:pt>
    <dgm:pt modelId="{D5329D2A-E30A-407D-9994-0DDF6160398C}" type="pres">
      <dgm:prSet presAssocID="{B3F50DE6-E80B-4139-8A66-8457803AA277}" presName="negativeSpace" presStyleCnt="0"/>
      <dgm:spPr/>
    </dgm:pt>
    <dgm:pt modelId="{031054A6-640C-4439-8C58-135C84478D09}" type="pres">
      <dgm:prSet presAssocID="{B3F50DE6-E80B-4139-8A66-8457803AA277}" presName="childText" presStyleLbl="conFgAcc1" presStyleIdx="5" presStyleCnt="6">
        <dgm:presLayoutVars>
          <dgm:bulletEnabled val="1"/>
        </dgm:presLayoutVars>
      </dgm:prSet>
      <dgm:spPr/>
    </dgm:pt>
  </dgm:ptLst>
  <dgm:cxnLst>
    <dgm:cxn modelId="{B8CFC909-4D77-4373-B7A0-D790B54A58F9}" type="presOf" srcId="{48952544-962B-4BA0-AB92-3247EC81B6C5}" destId="{C6F61E73-07AA-4C8F-B2B8-AF5BAF392601}" srcOrd="0" destOrd="0" presId="urn:microsoft.com/office/officeart/2005/8/layout/list1"/>
    <dgm:cxn modelId="{7D2D433A-5EB6-402D-95D6-A74ED1D08AE2}" type="presOf" srcId="{0A0FE5A1-58F8-4447-91B9-349E12220E47}" destId="{A21AE2DC-FE4E-4975-9FEA-EFA0C53DF20E}" srcOrd="1" destOrd="0" presId="urn:microsoft.com/office/officeart/2005/8/layout/list1"/>
    <dgm:cxn modelId="{5829D941-1DB0-4AE7-BF9A-098366A173F1}" srcId="{48952544-962B-4BA0-AB92-3247EC81B6C5}" destId="{9FEE0FC8-518E-4135-994D-6D379F3C5208}" srcOrd="2" destOrd="0" parTransId="{AD73AA25-4D9D-48DD-A9B9-15352F03864D}" sibTransId="{1EA7B2AF-7A5F-480C-AA97-B78E0FBF3193}"/>
    <dgm:cxn modelId="{5A47C762-F254-47EA-A0D4-E05052DBB957}" type="presOf" srcId="{B3F50DE6-E80B-4139-8A66-8457803AA277}" destId="{9D22D879-28E7-40BD-8E7C-908F6BE6A21E}" srcOrd="1" destOrd="0" presId="urn:microsoft.com/office/officeart/2005/8/layout/list1"/>
    <dgm:cxn modelId="{1DB0CC42-6FFC-4B1D-B987-D1D6E3C147F7}" srcId="{48952544-962B-4BA0-AB92-3247EC81B6C5}" destId="{15E98A39-4E17-4649-95EF-9444ADE11468}" srcOrd="1" destOrd="0" parTransId="{B75A9644-8567-4E9C-B186-983B55CBF3B2}" sibTransId="{D85DF7AD-5E9D-429D-948A-6222300B0F63}"/>
    <dgm:cxn modelId="{6C71A064-67DB-4233-9E34-36FD81C6BCD5}" type="presOf" srcId="{B3F50DE6-E80B-4139-8A66-8457803AA277}" destId="{83F42EC3-3D0D-4285-83BE-7CD9C4AE5E20}" srcOrd="0" destOrd="0" presId="urn:microsoft.com/office/officeart/2005/8/layout/list1"/>
    <dgm:cxn modelId="{1D89B464-99B4-47B7-A012-6FEB2D0E166A}" srcId="{48952544-962B-4BA0-AB92-3247EC81B6C5}" destId="{CD37A0AB-8E9D-42CF-8372-FF064B78C899}" srcOrd="3" destOrd="0" parTransId="{2E6843D4-2E5F-46E1-BE73-C5EF78041E97}" sibTransId="{154B18C8-3FFA-448F-B96A-53C83E43CB12}"/>
    <dgm:cxn modelId="{352E7648-689C-4074-8E45-6526D7BC5109}" srcId="{48952544-962B-4BA0-AB92-3247EC81B6C5}" destId="{0A0FE5A1-58F8-4447-91B9-349E12220E47}" srcOrd="4" destOrd="0" parTransId="{9F28C3FE-8A98-4313-83C4-6B3BEEB08C04}" sibTransId="{48A457FA-123F-42FF-9FBB-63574C6C51FC}"/>
    <dgm:cxn modelId="{970AD56D-F3C5-4B34-874A-DB289F32FAD9}" type="presOf" srcId="{0A0FE5A1-58F8-4447-91B9-349E12220E47}" destId="{C922B13F-8BE8-4EEC-80D9-7375187ECCCF}" srcOrd="0" destOrd="0" presId="urn:microsoft.com/office/officeart/2005/8/layout/list1"/>
    <dgm:cxn modelId="{4006386E-DDAC-4211-B95E-C47D790C9457}" type="presOf" srcId="{CD37A0AB-8E9D-42CF-8372-FF064B78C899}" destId="{723D23E4-99CB-46BA-A586-23E2F7CD7E5B}" srcOrd="1" destOrd="0" presId="urn:microsoft.com/office/officeart/2005/8/layout/list1"/>
    <dgm:cxn modelId="{87C0655A-5BE1-48E6-BFB3-454765A9DF32}" type="presOf" srcId="{15E98A39-4E17-4649-95EF-9444ADE11468}" destId="{CD12E50A-BD01-4C18-82DB-92ACCBEC2284}" srcOrd="1" destOrd="0" presId="urn:microsoft.com/office/officeart/2005/8/layout/list1"/>
    <dgm:cxn modelId="{E9A7B9A3-53B3-4AB2-BC27-C483123D1C8F}" type="presOf" srcId="{D916E41E-4273-4526-B8CC-007B5E4218E5}" destId="{EB5027AF-E182-4110-8179-B04062AB10A3}" srcOrd="0" destOrd="0" presId="urn:microsoft.com/office/officeart/2005/8/layout/list1"/>
    <dgm:cxn modelId="{1B1AAAA6-A69F-4CC7-80CD-84463CF39102}" srcId="{48952544-962B-4BA0-AB92-3247EC81B6C5}" destId="{B3F50DE6-E80B-4139-8A66-8457803AA277}" srcOrd="5" destOrd="0" parTransId="{BAC0EAFB-98CB-45EC-A976-B908D2D17570}" sibTransId="{33D3D91F-230A-487F-897E-76264C98CBF4}"/>
    <dgm:cxn modelId="{54F094B3-B6D8-4A3C-87EA-07C13889C8AE}" type="presOf" srcId="{9FEE0FC8-518E-4135-994D-6D379F3C5208}" destId="{ACBE69F5-8E19-4DDD-A420-CDB8EB26EA75}" srcOrd="1" destOrd="0" presId="urn:microsoft.com/office/officeart/2005/8/layout/list1"/>
    <dgm:cxn modelId="{580340C2-0930-4378-9046-59A7F7D84660}" type="presOf" srcId="{D916E41E-4273-4526-B8CC-007B5E4218E5}" destId="{A92512FD-4078-48AF-8958-714B26425289}" srcOrd="1" destOrd="0" presId="urn:microsoft.com/office/officeart/2005/8/layout/list1"/>
    <dgm:cxn modelId="{F35842E5-5245-4EAA-8E00-2626D8FE2151}" type="presOf" srcId="{9FEE0FC8-518E-4135-994D-6D379F3C5208}" destId="{1552928F-D56D-48A1-9691-CF6D0EE73048}" srcOrd="0" destOrd="0" presId="urn:microsoft.com/office/officeart/2005/8/layout/list1"/>
    <dgm:cxn modelId="{693D4BE5-D2B6-4A3C-82B4-5FE3084BE413}" srcId="{48952544-962B-4BA0-AB92-3247EC81B6C5}" destId="{D916E41E-4273-4526-B8CC-007B5E4218E5}" srcOrd="0" destOrd="0" parTransId="{D830C42F-E026-4FFE-9C76-4865BAE09466}" sibTransId="{A796CD4C-0F72-44DD-983F-5E20C23BADDC}"/>
    <dgm:cxn modelId="{C38CBFFB-FF56-450D-A1EB-2DF3FB9F59BB}" type="presOf" srcId="{CD37A0AB-8E9D-42CF-8372-FF064B78C899}" destId="{9F79E2FE-3CC1-4E81-A0D7-2456D0DA35EA}" srcOrd="0" destOrd="0" presId="urn:microsoft.com/office/officeart/2005/8/layout/list1"/>
    <dgm:cxn modelId="{E8BEC2FE-859A-42F6-BA17-36F555C515A9}" type="presOf" srcId="{15E98A39-4E17-4649-95EF-9444ADE11468}" destId="{72CD63D6-E82B-4FD0-9650-3BA1674BB120}" srcOrd="0" destOrd="0" presId="urn:microsoft.com/office/officeart/2005/8/layout/list1"/>
    <dgm:cxn modelId="{96751BFA-9FA6-44F7-8316-5F899B7E9D58}" type="presParOf" srcId="{C6F61E73-07AA-4C8F-B2B8-AF5BAF392601}" destId="{A5475240-7E68-49C4-9E0D-BAA57E8816ED}" srcOrd="0" destOrd="0" presId="urn:microsoft.com/office/officeart/2005/8/layout/list1"/>
    <dgm:cxn modelId="{7584B910-3ACB-4086-91AD-3A8003342D50}" type="presParOf" srcId="{A5475240-7E68-49C4-9E0D-BAA57E8816ED}" destId="{EB5027AF-E182-4110-8179-B04062AB10A3}" srcOrd="0" destOrd="0" presId="urn:microsoft.com/office/officeart/2005/8/layout/list1"/>
    <dgm:cxn modelId="{8265280C-87B7-46D7-BDD1-39E82FF6BE4D}" type="presParOf" srcId="{A5475240-7E68-49C4-9E0D-BAA57E8816ED}" destId="{A92512FD-4078-48AF-8958-714B26425289}" srcOrd="1" destOrd="0" presId="urn:microsoft.com/office/officeart/2005/8/layout/list1"/>
    <dgm:cxn modelId="{6A068B29-CC89-468C-9D4A-E6BD08E4CD81}" type="presParOf" srcId="{C6F61E73-07AA-4C8F-B2B8-AF5BAF392601}" destId="{20AD3E2B-33C4-45EE-8CCA-DA725AD86D73}" srcOrd="1" destOrd="0" presId="urn:microsoft.com/office/officeart/2005/8/layout/list1"/>
    <dgm:cxn modelId="{EE9A0D1E-D37F-4CFB-AB5B-39B12322AE38}" type="presParOf" srcId="{C6F61E73-07AA-4C8F-B2B8-AF5BAF392601}" destId="{CB51F2E3-ECF6-4EEC-A8FA-8B3B4EED5882}" srcOrd="2" destOrd="0" presId="urn:microsoft.com/office/officeart/2005/8/layout/list1"/>
    <dgm:cxn modelId="{89D7D0CF-80D5-410B-B6E8-F977D2616CB7}" type="presParOf" srcId="{C6F61E73-07AA-4C8F-B2B8-AF5BAF392601}" destId="{C5D2895F-0B80-45F3-B5DD-24AA779E4463}" srcOrd="3" destOrd="0" presId="urn:microsoft.com/office/officeart/2005/8/layout/list1"/>
    <dgm:cxn modelId="{E462B147-6B18-4D56-ADFC-533EC4AA9645}" type="presParOf" srcId="{C6F61E73-07AA-4C8F-B2B8-AF5BAF392601}" destId="{DE48F273-F7F9-491E-92C8-971E9EAB44A1}" srcOrd="4" destOrd="0" presId="urn:microsoft.com/office/officeart/2005/8/layout/list1"/>
    <dgm:cxn modelId="{D3A583E2-FBA6-4698-A244-123A2FEF1A1E}" type="presParOf" srcId="{DE48F273-F7F9-491E-92C8-971E9EAB44A1}" destId="{72CD63D6-E82B-4FD0-9650-3BA1674BB120}" srcOrd="0" destOrd="0" presId="urn:microsoft.com/office/officeart/2005/8/layout/list1"/>
    <dgm:cxn modelId="{3323CB9C-7CCA-4544-82F3-CAAB709846C1}" type="presParOf" srcId="{DE48F273-F7F9-491E-92C8-971E9EAB44A1}" destId="{CD12E50A-BD01-4C18-82DB-92ACCBEC2284}" srcOrd="1" destOrd="0" presId="urn:microsoft.com/office/officeart/2005/8/layout/list1"/>
    <dgm:cxn modelId="{A833B9A0-9D57-475A-A1AF-E31FC7C27F47}" type="presParOf" srcId="{C6F61E73-07AA-4C8F-B2B8-AF5BAF392601}" destId="{15D3F73F-2E39-4D2F-9DA6-F19EAC0C6F6C}" srcOrd="5" destOrd="0" presId="urn:microsoft.com/office/officeart/2005/8/layout/list1"/>
    <dgm:cxn modelId="{B5D8E8AB-83DF-4C7E-89C2-82C38B4AA195}" type="presParOf" srcId="{C6F61E73-07AA-4C8F-B2B8-AF5BAF392601}" destId="{8B899C21-2D00-4E47-8115-ED5B2118E8A0}" srcOrd="6" destOrd="0" presId="urn:microsoft.com/office/officeart/2005/8/layout/list1"/>
    <dgm:cxn modelId="{A6845A37-2C86-4EF3-A99F-A6C10F93D494}" type="presParOf" srcId="{C6F61E73-07AA-4C8F-B2B8-AF5BAF392601}" destId="{EC60C5E3-1E0C-4F96-96BF-072B2720A6EE}" srcOrd="7" destOrd="0" presId="urn:microsoft.com/office/officeart/2005/8/layout/list1"/>
    <dgm:cxn modelId="{B70E6AB9-A63B-4698-A55D-BE2A4D2B7B2B}" type="presParOf" srcId="{C6F61E73-07AA-4C8F-B2B8-AF5BAF392601}" destId="{CB47DAAB-6E3D-4B3C-A45E-11FFAE2D3924}" srcOrd="8" destOrd="0" presId="urn:microsoft.com/office/officeart/2005/8/layout/list1"/>
    <dgm:cxn modelId="{59D1EDE7-FD12-4F69-809C-5C8111C9A768}" type="presParOf" srcId="{CB47DAAB-6E3D-4B3C-A45E-11FFAE2D3924}" destId="{1552928F-D56D-48A1-9691-CF6D0EE73048}" srcOrd="0" destOrd="0" presId="urn:microsoft.com/office/officeart/2005/8/layout/list1"/>
    <dgm:cxn modelId="{51E63058-98A7-4E3A-AB32-9657FC1862D8}" type="presParOf" srcId="{CB47DAAB-6E3D-4B3C-A45E-11FFAE2D3924}" destId="{ACBE69F5-8E19-4DDD-A420-CDB8EB26EA75}" srcOrd="1" destOrd="0" presId="urn:microsoft.com/office/officeart/2005/8/layout/list1"/>
    <dgm:cxn modelId="{B7A1536E-4C80-4ECF-8050-CA4FBFA4D2A3}" type="presParOf" srcId="{C6F61E73-07AA-4C8F-B2B8-AF5BAF392601}" destId="{9B7B2B8E-4CF6-4DAF-BDCD-BA9578484D8A}" srcOrd="9" destOrd="0" presId="urn:microsoft.com/office/officeart/2005/8/layout/list1"/>
    <dgm:cxn modelId="{B43A0DF8-F075-432B-B42C-7A3D762390FC}" type="presParOf" srcId="{C6F61E73-07AA-4C8F-B2B8-AF5BAF392601}" destId="{CD48DE35-6A3E-4264-9B42-C91461305130}" srcOrd="10" destOrd="0" presId="urn:microsoft.com/office/officeart/2005/8/layout/list1"/>
    <dgm:cxn modelId="{03E8CABB-17B2-4115-BB9E-E0AD53F1E15C}" type="presParOf" srcId="{C6F61E73-07AA-4C8F-B2B8-AF5BAF392601}" destId="{16BC9F1E-C246-4EC9-8C03-B3042ADC9ADA}" srcOrd="11" destOrd="0" presId="urn:microsoft.com/office/officeart/2005/8/layout/list1"/>
    <dgm:cxn modelId="{B341F4A1-CBC5-4A8A-8E28-8D57150A914D}" type="presParOf" srcId="{C6F61E73-07AA-4C8F-B2B8-AF5BAF392601}" destId="{C9A93527-05DD-40E2-A334-6F2AEC89E747}" srcOrd="12" destOrd="0" presId="urn:microsoft.com/office/officeart/2005/8/layout/list1"/>
    <dgm:cxn modelId="{B6426455-9417-4433-B2D2-7101AC887072}" type="presParOf" srcId="{C9A93527-05DD-40E2-A334-6F2AEC89E747}" destId="{9F79E2FE-3CC1-4E81-A0D7-2456D0DA35EA}" srcOrd="0" destOrd="0" presId="urn:microsoft.com/office/officeart/2005/8/layout/list1"/>
    <dgm:cxn modelId="{C693C517-74A9-4D5A-AAD3-6890099566F4}" type="presParOf" srcId="{C9A93527-05DD-40E2-A334-6F2AEC89E747}" destId="{723D23E4-99CB-46BA-A586-23E2F7CD7E5B}" srcOrd="1" destOrd="0" presId="urn:microsoft.com/office/officeart/2005/8/layout/list1"/>
    <dgm:cxn modelId="{1656BD89-EA64-434B-90A5-60CEFE6724E7}" type="presParOf" srcId="{C6F61E73-07AA-4C8F-B2B8-AF5BAF392601}" destId="{EB3A275D-A0AD-426E-B18E-E4EC2B01254A}" srcOrd="13" destOrd="0" presId="urn:microsoft.com/office/officeart/2005/8/layout/list1"/>
    <dgm:cxn modelId="{74736B7F-9E48-42FF-872A-4C33A2844125}" type="presParOf" srcId="{C6F61E73-07AA-4C8F-B2B8-AF5BAF392601}" destId="{0A18B91E-20B3-4B17-B582-B6F13F3D9FE2}" srcOrd="14" destOrd="0" presId="urn:microsoft.com/office/officeart/2005/8/layout/list1"/>
    <dgm:cxn modelId="{9D5C3F94-F1E4-4E62-BE85-C2BED648EA50}" type="presParOf" srcId="{C6F61E73-07AA-4C8F-B2B8-AF5BAF392601}" destId="{B02574DF-1B97-4480-ACA1-A874B645DADC}" srcOrd="15" destOrd="0" presId="urn:microsoft.com/office/officeart/2005/8/layout/list1"/>
    <dgm:cxn modelId="{2755CE36-5DB7-4610-9095-4EC1489A6507}" type="presParOf" srcId="{C6F61E73-07AA-4C8F-B2B8-AF5BAF392601}" destId="{66E19239-251A-4BD4-A712-051806651CF7}" srcOrd="16" destOrd="0" presId="urn:microsoft.com/office/officeart/2005/8/layout/list1"/>
    <dgm:cxn modelId="{CF36A632-CCC4-488C-BEED-7518293D9EC7}" type="presParOf" srcId="{66E19239-251A-4BD4-A712-051806651CF7}" destId="{C922B13F-8BE8-4EEC-80D9-7375187ECCCF}" srcOrd="0" destOrd="0" presId="urn:microsoft.com/office/officeart/2005/8/layout/list1"/>
    <dgm:cxn modelId="{FA5F6548-367C-4C84-B266-9863896C7C5B}" type="presParOf" srcId="{66E19239-251A-4BD4-A712-051806651CF7}" destId="{A21AE2DC-FE4E-4975-9FEA-EFA0C53DF20E}" srcOrd="1" destOrd="0" presId="urn:microsoft.com/office/officeart/2005/8/layout/list1"/>
    <dgm:cxn modelId="{72A8589D-FF2D-4643-ABBB-8906191DD6D0}" type="presParOf" srcId="{C6F61E73-07AA-4C8F-B2B8-AF5BAF392601}" destId="{0913E9A3-8ED7-4FC4-B0BD-77BFDBBF5EAC}" srcOrd="17" destOrd="0" presId="urn:microsoft.com/office/officeart/2005/8/layout/list1"/>
    <dgm:cxn modelId="{78544B4A-1124-43E8-9598-BCE067105C10}" type="presParOf" srcId="{C6F61E73-07AA-4C8F-B2B8-AF5BAF392601}" destId="{A1737A0B-92DE-4E30-A5D4-426AE3EF3B97}" srcOrd="18" destOrd="0" presId="urn:microsoft.com/office/officeart/2005/8/layout/list1"/>
    <dgm:cxn modelId="{28BBCE8C-D14F-4B44-A782-84E1D0575308}" type="presParOf" srcId="{C6F61E73-07AA-4C8F-B2B8-AF5BAF392601}" destId="{6F1931D4-D7B2-4C97-B75A-2AF4BD47CC81}" srcOrd="19" destOrd="0" presId="urn:microsoft.com/office/officeart/2005/8/layout/list1"/>
    <dgm:cxn modelId="{513292B4-E1EC-497C-AB7E-367163235470}" type="presParOf" srcId="{C6F61E73-07AA-4C8F-B2B8-AF5BAF392601}" destId="{3CEC1DB3-58DD-449F-8256-3627877F85D1}" srcOrd="20" destOrd="0" presId="urn:microsoft.com/office/officeart/2005/8/layout/list1"/>
    <dgm:cxn modelId="{1D171E22-EB7B-4414-AC12-84E12C32A80B}" type="presParOf" srcId="{3CEC1DB3-58DD-449F-8256-3627877F85D1}" destId="{83F42EC3-3D0D-4285-83BE-7CD9C4AE5E20}" srcOrd="0" destOrd="0" presId="urn:microsoft.com/office/officeart/2005/8/layout/list1"/>
    <dgm:cxn modelId="{5BE360DE-FEF6-47F7-985A-5AB2F7D30895}" type="presParOf" srcId="{3CEC1DB3-58DD-449F-8256-3627877F85D1}" destId="{9D22D879-28E7-40BD-8E7C-908F6BE6A21E}" srcOrd="1" destOrd="0" presId="urn:microsoft.com/office/officeart/2005/8/layout/list1"/>
    <dgm:cxn modelId="{CF298FDC-EB7D-4D1B-AF79-3E2A8EA76FB3}" type="presParOf" srcId="{C6F61E73-07AA-4C8F-B2B8-AF5BAF392601}" destId="{D5329D2A-E30A-407D-9994-0DDF6160398C}" srcOrd="21" destOrd="0" presId="urn:microsoft.com/office/officeart/2005/8/layout/list1"/>
    <dgm:cxn modelId="{1039D3D7-3A29-4990-A354-8C9E03D06416}" type="presParOf" srcId="{C6F61E73-07AA-4C8F-B2B8-AF5BAF392601}" destId="{031054A6-640C-4439-8C58-135C84478D0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F693D-E78E-46FB-AC56-D5D3053970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0D159A-B89A-4B3B-A0EC-84D687243834}">
      <dgm:prSet custT="1"/>
      <dgm:spPr/>
      <dgm:t>
        <a:bodyPr/>
        <a:lstStyle/>
        <a:p>
          <a:r>
            <a:rPr lang="en-US" sz="1800" dirty="0"/>
            <a:t>“The infliction of anguish, pain, or distress through verbal or nonverbal acts”⁷; may include:</a:t>
          </a:r>
        </a:p>
      </dgm:t>
    </dgm:pt>
    <dgm:pt modelId="{0C4902F9-9493-480A-94D0-4B5B3EEAD483}" type="parTrans" cxnId="{7865F655-7C88-4544-8388-1515B2023ECC}">
      <dgm:prSet/>
      <dgm:spPr/>
      <dgm:t>
        <a:bodyPr/>
        <a:lstStyle/>
        <a:p>
          <a:endParaRPr lang="en-US"/>
        </a:p>
      </dgm:t>
    </dgm:pt>
    <dgm:pt modelId="{B7F593B2-596B-4736-88F2-1F0D11F4610B}" type="sibTrans" cxnId="{7865F655-7C88-4544-8388-1515B2023ECC}">
      <dgm:prSet/>
      <dgm:spPr/>
      <dgm:t>
        <a:bodyPr/>
        <a:lstStyle/>
        <a:p>
          <a:endParaRPr lang="en-US"/>
        </a:p>
      </dgm:t>
    </dgm:pt>
    <dgm:pt modelId="{09FAE44D-3A33-4D9C-877E-A6620C92AAE2}">
      <dgm:prSet custT="1"/>
      <dgm:spPr/>
      <dgm:t>
        <a:bodyPr/>
        <a:lstStyle/>
        <a:p>
          <a:r>
            <a:rPr lang="en-US" sz="1600" dirty="0"/>
            <a:t>Verbal assaults, insults, threats, intimidation, humiliation, and harassment</a:t>
          </a:r>
        </a:p>
      </dgm:t>
    </dgm:pt>
    <dgm:pt modelId="{B2DC9A0C-AF8F-4B33-8ED4-0D27ECC242DD}" type="parTrans" cxnId="{69A6421D-80EE-49B5-91B5-1CC34999EE62}">
      <dgm:prSet/>
      <dgm:spPr/>
      <dgm:t>
        <a:bodyPr/>
        <a:lstStyle/>
        <a:p>
          <a:endParaRPr lang="en-US"/>
        </a:p>
      </dgm:t>
    </dgm:pt>
    <dgm:pt modelId="{44862BA2-5BC8-4A9B-B96C-38827BE392D1}" type="sibTrans" cxnId="{69A6421D-80EE-49B5-91B5-1CC34999EE62}">
      <dgm:prSet/>
      <dgm:spPr/>
      <dgm:t>
        <a:bodyPr/>
        <a:lstStyle/>
        <a:p>
          <a:endParaRPr lang="en-US"/>
        </a:p>
      </dgm:t>
    </dgm:pt>
    <dgm:pt modelId="{B4B1EC13-F91C-4624-B244-6BC71F63A40F}">
      <dgm:prSet custT="1"/>
      <dgm:spPr/>
      <dgm:t>
        <a:bodyPr/>
        <a:lstStyle/>
        <a:p>
          <a:r>
            <a:rPr lang="en-US" sz="1600" dirty="0"/>
            <a:t>Treating an older person like an infant</a:t>
          </a:r>
        </a:p>
      </dgm:t>
    </dgm:pt>
    <dgm:pt modelId="{D5D66E8E-9A56-4643-A542-50A2B72A6C11}" type="parTrans" cxnId="{743A1E14-324D-4C40-A97E-AD3FA6D9D41E}">
      <dgm:prSet/>
      <dgm:spPr/>
      <dgm:t>
        <a:bodyPr/>
        <a:lstStyle/>
        <a:p>
          <a:endParaRPr lang="en-US"/>
        </a:p>
      </dgm:t>
    </dgm:pt>
    <dgm:pt modelId="{9E29AB82-7B08-4401-A4F9-1E66BDE11A96}" type="sibTrans" cxnId="{743A1E14-324D-4C40-A97E-AD3FA6D9D41E}">
      <dgm:prSet/>
      <dgm:spPr/>
      <dgm:t>
        <a:bodyPr/>
        <a:lstStyle/>
        <a:p>
          <a:endParaRPr lang="en-US"/>
        </a:p>
      </dgm:t>
    </dgm:pt>
    <dgm:pt modelId="{4B9C279F-F8C6-4DDB-9689-F7D1458834FD}">
      <dgm:prSet custT="1"/>
      <dgm:spPr/>
      <dgm:t>
        <a:bodyPr/>
        <a:lstStyle/>
        <a:p>
          <a:r>
            <a:rPr lang="en-US" sz="1600" dirty="0"/>
            <a:t>Isolating an elderly person from his/her family, friends, or regular activities</a:t>
          </a:r>
        </a:p>
      </dgm:t>
    </dgm:pt>
    <dgm:pt modelId="{A6ADFC4B-2359-4688-979B-BAB72E762478}" type="parTrans" cxnId="{CE0789AA-37BF-4B21-AA93-AC1709FBA24E}">
      <dgm:prSet/>
      <dgm:spPr/>
      <dgm:t>
        <a:bodyPr/>
        <a:lstStyle/>
        <a:p>
          <a:endParaRPr lang="en-US"/>
        </a:p>
      </dgm:t>
    </dgm:pt>
    <dgm:pt modelId="{25070281-78B2-4668-80C1-7262CFF9FBA9}" type="sibTrans" cxnId="{CE0789AA-37BF-4B21-AA93-AC1709FBA24E}">
      <dgm:prSet/>
      <dgm:spPr/>
      <dgm:t>
        <a:bodyPr/>
        <a:lstStyle/>
        <a:p>
          <a:endParaRPr lang="en-US"/>
        </a:p>
      </dgm:t>
    </dgm:pt>
    <dgm:pt modelId="{4D1F377C-28B5-42B7-8806-AAB7675B43A4}">
      <dgm:prSet custT="1"/>
      <dgm:spPr/>
      <dgm:t>
        <a:bodyPr/>
        <a:lstStyle/>
        <a:p>
          <a:r>
            <a:rPr lang="en-US" sz="1600" dirty="0"/>
            <a:t>Giving an older person the "silent treatment;" </a:t>
          </a:r>
        </a:p>
      </dgm:t>
    </dgm:pt>
    <dgm:pt modelId="{ED8B7113-C650-43D4-9C13-9E3B9D8F7331}" type="parTrans" cxnId="{4EBA375F-79D6-45B6-ADCA-B23C10D28420}">
      <dgm:prSet/>
      <dgm:spPr/>
      <dgm:t>
        <a:bodyPr/>
        <a:lstStyle/>
        <a:p>
          <a:endParaRPr lang="en-US"/>
        </a:p>
      </dgm:t>
    </dgm:pt>
    <dgm:pt modelId="{C7E61BC4-7223-4927-A870-FCC29C71507A}" type="sibTrans" cxnId="{4EBA375F-79D6-45B6-ADCA-B23C10D28420}">
      <dgm:prSet/>
      <dgm:spPr/>
      <dgm:t>
        <a:bodyPr/>
        <a:lstStyle/>
        <a:p>
          <a:endParaRPr lang="en-US"/>
        </a:p>
      </dgm:t>
    </dgm:pt>
    <dgm:pt modelId="{4EC49EEB-8D06-44CF-B455-EFA949504DC0}">
      <dgm:prSet custT="1"/>
      <dgm:spPr/>
      <dgm:t>
        <a:bodyPr/>
        <a:lstStyle/>
        <a:p>
          <a:r>
            <a:rPr lang="en-US" sz="1600" dirty="0"/>
            <a:t>Enforced social isolation </a:t>
          </a:r>
          <a:br>
            <a:rPr lang="en-US" sz="1300" dirty="0"/>
          </a:br>
          <a:endParaRPr lang="en-US" sz="1300" dirty="0"/>
        </a:p>
      </dgm:t>
    </dgm:pt>
    <dgm:pt modelId="{F34285CD-9EEA-49D4-BB2A-FC3601F3579C}" type="parTrans" cxnId="{34EED2BB-82A3-496E-8BFC-EF359A56F3A6}">
      <dgm:prSet/>
      <dgm:spPr/>
      <dgm:t>
        <a:bodyPr/>
        <a:lstStyle/>
        <a:p>
          <a:endParaRPr lang="en-US"/>
        </a:p>
      </dgm:t>
    </dgm:pt>
    <dgm:pt modelId="{F38A88CF-B745-433B-BEFF-EE9407C81D04}" type="sibTrans" cxnId="{34EED2BB-82A3-496E-8BFC-EF359A56F3A6}">
      <dgm:prSet/>
      <dgm:spPr/>
      <dgm:t>
        <a:bodyPr/>
        <a:lstStyle/>
        <a:p>
          <a:endParaRPr lang="en-US"/>
        </a:p>
      </dgm:t>
    </dgm:pt>
    <dgm:pt modelId="{BBD70BB9-1CE5-465C-922D-B8D6AFC80049}">
      <dgm:prSet custT="1"/>
      <dgm:spPr/>
      <dgm:t>
        <a:bodyPr/>
        <a:lstStyle/>
        <a:p>
          <a:r>
            <a:rPr lang="en-US" sz="1800"/>
            <a:t>Signs and symptoms of emotional/psychological abuse include:</a:t>
          </a:r>
        </a:p>
      </dgm:t>
    </dgm:pt>
    <dgm:pt modelId="{9F09459C-3174-4174-87D4-87561A3465A5}" type="parTrans" cxnId="{D4F0A975-658D-44B5-92EF-D330CBAC886B}">
      <dgm:prSet/>
      <dgm:spPr/>
      <dgm:t>
        <a:bodyPr/>
        <a:lstStyle/>
        <a:p>
          <a:endParaRPr lang="en-US"/>
        </a:p>
      </dgm:t>
    </dgm:pt>
    <dgm:pt modelId="{8D708C49-FF8B-487B-ACDF-1E61C069385B}" type="sibTrans" cxnId="{D4F0A975-658D-44B5-92EF-D330CBAC886B}">
      <dgm:prSet/>
      <dgm:spPr/>
      <dgm:t>
        <a:bodyPr/>
        <a:lstStyle/>
        <a:p>
          <a:endParaRPr lang="en-US"/>
        </a:p>
      </dgm:t>
    </dgm:pt>
    <dgm:pt modelId="{243EC67A-4F18-43B8-A20A-2F1AD9E179B1}">
      <dgm:prSet custT="1"/>
      <dgm:spPr/>
      <dgm:t>
        <a:bodyPr/>
        <a:lstStyle/>
        <a:p>
          <a:r>
            <a:rPr lang="en-US" sz="1600" dirty="0"/>
            <a:t>Being emotionally upset or agitated</a:t>
          </a:r>
        </a:p>
      </dgm:t>
    </dgm:pt>
    <dgm:pt modelId="{455C06F8-A9E3-4B9B-B2C2-299D9666C623}" type="parTrans" cxnId="{3BE39BA5-59C1-4C9F-869A-A42EB6EACC16}">
      <dgm:prSet/>
      <dgm:spPr/>
      <dgm:t>
        <a:bodyPr/>
        <a:lstStyle/>
        <a:p>
          <a:endParaRPr lang="en-US"/>
        </a:p>
      </dgm:t>
    </dgm:pt>
    <dgm:pt modelId="{591B670C-7D33-445C-AE90-655511E2A3A7}" type="sibTrans" cxnId="{3BE39BA5-59C1-4C9F-869A-A42EB6EACC16}">
      <dgm:prSet/>
      <dgm:spPr/>
      <dgm:t>
        <a:bodyPr/>
        <a:lstStyle/>
        <a:p>
          <a:endParaRPr lang="en-US"/>
        </a:p>
      </dgm:t>
    </dgm:pt>
    <dgm:pt modelId="{DE7674A0-4AB8-40B3-93FB-72AD55C1B1D7}">
      <dgm:prSet custT="1"/>
      <dgm:spPr/>
      <dgm:t>
        <a:bodyPr/>
        <a:lstStyle/>
        <a:p>
          <a:r>
            <a:rPr lang="en-US" sz="1600" dirty="0"/>
            <a:t>Being extremely withdrawn and non communicative or non responsive</a:t>
          </a:r>
        </a:p>
      </dgm:t>
    </dgm:pt>
    <dgm:pt modelId="{B9DCEE40-F4FB-438C-9776-37C62D444F83}" type="parTrans" cxnId="{27E7E766-C091-42D0-9000-370206396813}">
      <dgm:prSet/>
      <dgm:spPr/>
      <dgm:t>
        <a:bodyPr/>
        <a:lstStyle/>
        <a:p>
          <a:endParaRPr lang="en-US"/>
        </a:p>
      </dgm:t>
    </dgm:pt>
    <dgm:pt modelId="{5FAAE3CA-31B4-4720-A9B1-2B4F032A127D}" type="sibTrans" cxnId="{27E7E766-C091-42D0-9000-370206396813}">
      <dgm:prSet/>
      <dgm:spPr/>
      <dgm:t>
        <a:bodyPr/>
        <a:lstStyle/>
        <a:p>
          <a:endParaRPr lang="en-US"/>
        </a:p>
      </dgm:t>
    </dgm:pt>
    <dgm:pt modelId="{E5242D09-21DA-4D8F-AA5E-26FCB823C372}">
      <dgm:prSet custT="1"/>
      <dgm:spPr/>
      <dgm:t>
        <a:bodyPr/>
        <a:lstStyle/>
        <a:p>
          <a:r>
            <a:rPr lang="en-US" sz="1600" dirty="0"/>
            <a:t>Unusual behavior usually attributed to dementia (e.g., sucking, biting, rocking)</a:t>
          </a:r>
        </a:p>
      </dgm:t>
    </dgm:pt>
    <dgm:pt modelId="{494EABDA-8F14-4C0B-A9E7-3A898A6BBE54}" type="parTrans" cxnId="{77AB3DBC-C565-46F8-BA03-89334488D638}">
      <dgm:prSet/>
      <dgm:spPr/>
      <dgm:t>
        <a:bodyPr/>
        <a:lstStyle/>
        <a:p>
          <a:endParaRPr lang="en-US"/>
        </a:p>
      </dgm:t>
    </dgm:pt>
    <dgm:pt modelId="{086423DC-63DA-4AFD-8C29-6876EE7918E6}" type="sibTrans" cxnId="{77AB3DBC-C565-46F8-BA03-89334488D638}">
      <dgm:prSet/>
      <dgm:spPr/>
      <dgm:t>
        <a:bodyPr/>
        <a:lstStyle/>
        <a:p>
          <a:endParaRPr lang="en-US"/>
        </a:p>
      </dgm:t>
    </dgm:pt>
    <dgm:pt modelId="{C35825FC-A343-4CD5-BCCF-BEDBC89847FF}">
      <dgm:prSet custT="1"/>
      <dgm:spPr/>
      <dgm:t>
        <a:bodyPr/>
        <a:lstStyle/>
        <a:p>
          <a:r>
            <a:rPr lang="en-US" sz="1600" dirty="0"/>
            <a:t>An elder's report of being verbally or emotionally mistreated</a:t>
          </a:r>
        </a:p>
      </dgm:t>
    </dgm:pt>
    <dgm:pt modelId="{720EDE3C-E206-49BC-B7D9-E97084D88AC1}" type="parTrans" cxnId="{61D01CB6-3A47-47E1-97C9-AB37F749EBFC}">
      <dgm:prSet/>
      <dgm:spPr/>
      <dgm:t>
        <a:bodyPr/>
        <a:lstStyle/>
        <a:p>
          <a:endParaRPr lang="en-US"/>
        </a:p>
      </dgm:t>
    </dgm:pt>
    <dgm:pt modelId="{C9ABF859-39AA-4818-BEF3-E371D3DD3AD9}" type="sibTrans" cxnId="{61D01CB6-3A47-47E1-97C9-AB37F749EBFC}">
      <dgm:prSet/>
      <dgm:spPr/>
      <dgm:t>
        <a:bodyPr/>
        <a:lstStyle/>
        <a:p>
          <a:endParaRPr lang="en-US"/>
        </a:p>
      </dgm:t>
    </dgm:pt>
    <dgm:pt modelId="{7098C065-325C-4F82-960A-A720E239609B}" type="pres">
      <dgm:prSet presAssocID="{68CF693D-E78E-46FB-AC56-D5D305397023}" presName="linear" presStyleCnt="0">
        <dgm:presLayoutVars>
          <dgm:dir/>
          <dgm:animLvl val="lvl"/>
          <dgm:resizeHandles val="exact"/>
        </dgm:presLayoutVars>
      </dgm:prSet>
      <dgm:spPr/>
    </dgm:pt>
    <dgm:pt modelId="{13AA3648-12D7-44A2-B384-2BC93FF57C43}" type="pres">
      <dgm:prSet presAssocID="{2C0D159A-B89A-4B3B-A0EC-84D687243834}" presName="parentLin" presStyleCnt="0"/>
      <dgm:spPr/>
    </dgm:pt>
    <dgm:pt modelId="{35B70154-CFDF-430C-ABDE-CBFF8A888591}" type="pres">
      <dgm:prSet presAssocID="{2C0D159A-B89A-4B3B-A0EC-84D687243834}" presName="parentLeftMargin" presStyleLbl="node1" presStyleIdx="0" presStyleCnt="2"/>
      <dgm:spPr/>
    </dgm:pt>
    <dgm:pt modelId="{241E5068-221B-4926-B904-807E0D1AA4AE}" type="pres">
      <dgm:prSet presAssocID="{2C0D159A-B89A-4B3B-A0EC-84D687243834}" presName="parentText" presStyleLbl="node1" presStyleIdx="0" presStyleCnt="2" custScaleX="132757">
        <dgm:presLayoutVars>
          <dgm:chMax val="0"/>
          <dgm:bulletEnabled val="1"/>
        </dgm:presLayoutVars>
      </dgm:prSet>
      <dgm:spPr/>
    </dgm:pt>
    <dgm:pt modelId="{A7BABE1F-23BB-4B7F-8238-621CD1B4DB23}" type="pres">
      <dgm:prSet presAssocID="{2C0D159A-B89A-4B3B-A0EC-84D687243834}" presName="negativeSpace" presStyleCnt="0"/>
      <dgm:spPr/>
    </dgm:pt>
    <dgm:pt modelId="{BCD36A18-FFFB-4A9D-8E57-D7706F53AE8F}" type="pres">
      <dgm:prSet presAssocID="{2C0D159A-B89A-4B3B-A0EC-84D687243834}" presName="childText" presStyleLbl="conFgAcc1" presStyleIdx="0" presStyleCnt="2">
        <dgm:presLayoutVars>
          <dgm:bulletEnabled val="1"/>
        </dgm:presLayoutVars>
      </dgm:prSet>
      <dgm:spPr/>
    </dgm:pt>
    <dgm:pt modelId="{8FE7A088-A1CC-40A9-95A5-98D8E6A472FA}" type="pres">
      <dgm:prSet presAssocID="{B7F593B2-596B-4736-88F2-1F0D11F4610B}" presName="spaceBetweenRectangles" presStyleCnt="0"/>
      <dgm:spPr/>
    </dgm:pt>
    <dgm:pt modelId="{122417EA-1CC6-4994-857A-F7510F485549}" type="pres">
      <dgm:prSet presAssocID="{BBD70BB9-1CE5-465C-922D-B8D6AFC80049}" presName="parentLin" presStyleCnt="0"/>
      <dgm:spPr/>
    </dgm:pt>
    <dgm:pt modelId="{082B1960-1251-417C-9CD7-509295EF67E1}" type="pres">
      <dgm:prSet presAssocID="{BBD70BB9-1CE5-465C-922D-B8D6AFC80049}" presName="parentLeftMargin" presStyleLbl="node1" presStyleIdx="0" presStyleCnt="2"/>
      <dgm:spPr/>
    </dgm:pt>
    <dgm:pt modelId="{DE2D6323-C407-4EC2-84C6-52B7804D7D14}" type="pres">
      <dgm:prSet presAssocID="{BBD70BB9-1CE5-465C-922D-B8D6AFC80049}" presName="parentText" presStyleLbl="node1" presStyleIdx="1" presStyleCnt="2">
        <dgm:presLayoutVars>
          <dgm:chMax val="0"/>
          <dgm:bulletEnabled val="1"/>
        </dgm:presLayoutVars>
      </dgm:prSet>
      <dgm:spPr/>
    </dgm:pt>
    <dgm:pt modelId="{EF013674-F9F8-4CB8-8CE8-DACE03A84C32}" type="pres">
      <dgm:prSet presAssocID="{BBD70BB9-1CE5-465C-922D-B8D6AFC80049}" presName="negativeSpace" presStyleCnt="0"/>
      <dgm:spPr/>
    </dgm:pt>
    <dgm:pt modelId="{2FFBE2A7-202E-4223-988B-22FACA35D476}" type="pres">
      <dgm:prSet presAssocID="{BBD70BB9-1CE5-465C-922D-B8D6AFC80049}" presName="childText" presStyleLbl="conFgAcc1" presStyleIdx="1" presStyleCnt="2">
        <dgm:presLayoutVars>
          <dgm:bulletEnabled val="1"/>
        </dgm:presLayoutVars>
      </dgm:prSet>
      <dgm:spPr/>
    </dgm:pt>
  </dgm:ptLst>
  <dgm:cxnLst>
    <dgm:cxn modelId="{743A1E14-324D-4C40-A97E-AD3FA6D9D41E}" srcId="{2C0D159A-B89A-4B3B-A0EC-84D687243834}" destId="{B4B1EC13-F91C-4624-B244-6BC71F63A40F}" srcOrd="1" destOrd="0" parTransId="{D5D66E8E-9A56-4643-A542-50A2B72A6C11}" sibTransId="{9E29AB82-7B08-4401-A4F9-1E66BDE11A96}"/>
    <dgm:cxn modelId="{69A6421D-80EE-49B5-91B5-1CC34999EE62}" srcId="{2C0D159A-B89A-4B3B-A0EC-84D687243834}" destId="{09FAE44D-3A33-4D9C-877E-A6620C92AAE2}" srcOrd="0" destOrd="0" parTransId="{B2DC9A0C-AF8F-4B33-8ED4-0D27ECC242DD}" sibTransId="{44862BA2-5BC8-4A9B-B96C-38827BE392D1}"/>
    <dgm:cxn modelId="{4DA4A01E-FD2B-475A-8306-2BC310C51D0B}" type="presOf" srcId="{2C0D159A-B89A-4B3B-A0EC-84D687243834}" destId="{35B70154-CFDF-430C-ABDE-CBFF8A888591}" srcOrd="0" destOrd="0" presId="urn:microsoft.com/office/officeart/2005/8/layout/list1"/>
    <dgm:cxn modelId="{E19F6A30-AB83-4A88-835D-6AAE9C573C14}" type="presOf" srcId="{B4B1EC13-F91C-4624-B244-6BC71F63A40F}" destId="{BCD36A18-FFFB-4A9D-8E57-D7706F53AE8F}" srcOrd="0" destOrd="1" presId="urn:microsoft.com/office/officeart/2005/8/layout/list1"/>
    <dgm:cxn modelId="{4EBA375F-79D6-45B6-ADCA-B23C10D28420}" srcId="{2C0D159A-B89A-4B3B-A0EC-84D687243834}" destId="{4D1F377C-28B5-42B7-8806-AAB7675B43A4}" srcOrd="3" destOrd="0" parTransId="{ED8B7113-C650-43D4-9C13-9E3B9D8F7331}" sibTransId="{C7E61BC4-7223-4927-A870-FCC29C71507A}"/>
    <dgm:cxn modelId="{27E7E766-C091-42D0-9000-370206396813}" srcId="{BBD70BB9-1CE5-465C-922D-B8D6AFC80049}" destId="{DE7674A0-4AB8-40B3-93FB-72AD55C1B1D7}" srcOrd="1" destOrd="0" parTransId="{B9DCEE40-F4FB-438C-9776-37C62D444F83}" sibTransId="{5FAAE3CA-31B4-4720-A9B1-2B4F032A127D}"/>
    <dgm:cxn modelId="{58DC7E52-BECE-4F11-BEB9-0AE53997EA66}" type="presOf" srcId="{68CF693D-E78E-46FB-AC56-D5D305397023}" destId="{7098C065-325C-4F82-960A-A720E239609B}" srcOrd="0" destOrd="0" presId="urn:microsoft.com/office/officeart/2005/8/layout/list1"/>
    <dgm:cxn modelId="{D4F0A975-658D-44B5-92EF-D330CBAC886B}" srcId="{68CF693D-E78E-46FB-AC56-D5D305397023}" destId="{BBD70BB9-1CE5-465C-922D-B8D6AFC80049}" srcOrd="1" destOrd="0" parTransId="{9F09459C-3174-4174-87D4-87561A3465A5}" sibTransId="{8D708C49-FF8B-487B-ACDF-1E61C069385B}"/>
    <dgm:cxn modelId="{7865F655-7C88-4544-8388-1515B2023ECC}" srcId="{68CF693D-E78E-46FB-AC56-D5D305397023}" destId="{2C0D159A-B89A-4B3B-A0EC-84D687243834}" srcOrd="0" destOrd="0" parTransId="{0C4902F9-9493-480A-94D0-4B5B3EEAD483}" sibTransId="{B7F593B2-596B-4736-88F2-1F0D11F4610B}"/>
    <dgm:cxn modelId="{99C5BF56-C9C4-4B48-A072-D8CD5C91ABD7}" type="presOf" srcId="{C35825FC-A343-4CD5-BCCF-BEDBC89847FF}" destId="{2FFBE2A7-202E-4223-988B-22FACA35D476}" srcOrd="0" destOrd="3" presId="urn:microsoft.com/office/officeart/2005/8/layout/list1"/>
    <dgm:cxn modelId="{023E1C7E-4388-4112-86CB-E4A8F1A7485A}" type="presOf" srcId="{BBD70BB9-1CE5-465C-922D-B8D6AFC80049}" destId="{082B1960-1251-417C-9CD7-509295EF67E1}" srcOrd="0" destOrd="0" presId="urn:microsoft.com/office/officeart/2005/8/layout/list1"/>
    <dgm:cxn modelId="{E4E2E69A-7446-439E-AC68-948BB6EEA122}" type="presOf" srcId="{09FAE44D-3A33-4D9C-877E-A6620C92AAE2}" destId="{BCD36A18-FFFB-4A9D-8E57-D7706F53AE8F}" srcOrd="0" destOrd="0" presId="urn:microsoft.com/office/officeart/2005/8/layout/list1"/>
    <dgm:cxn modelId="{E8F674A5-34D2-41DF-BF06-65E2AF1CC3FC}" type="presOf" srcId="{243EC67A-4F18-43B8-A20A-2F1AD9E179B1}" destId="{2FFBE2A7-202E-4223-988B-22FACA35D476}" srcOrd="0" destOrd="0" presId="urn:microsoft.com/office/officeart/2005/8/layout/list1"/>
    <dgm:cxn modelId="{3BE39BA5-59C1-4C9F-869A-A42EB6EACC16}" srcId="{BBD70BB9-1CE5-465C-922D-B8D6AFC80049}" destId="{243EC67A-4F18-43B8-A20A-2F1AD9E179B1}" srcOrd="0" destOrd="0" parTransId="{455C06F8-A9E3-4B9B-B2C2-299D9666C623}" sibTransId="{591B670C-7D33-445C-AE90-655511E2A3A7}"/>
    <dgm:cxn modelId="{CE0789AA-37BF-4B21-AA93-AC1709FBA24E}" srcId="{2C0D159A-B89A-4B3B-A0EC-84D687243834}" destId="{4B9C279F-F8C6-4DDB-9689-F7D1458834FD}" srcOrd="2" destOrd="0" parTransId="{A6ADFC4B-2359-4688-979B-BAB72E762478}" sibTransId="{25070281-78B2-4668-80C1-7262CFF9FBA9}"/>
    <dgm:cxn modelId="{154A92AA-6EF2-44A9-A429-274AE175BEC6}" type="presOf" srcId="{BBD70BB9-1CE5-465C-922D-B8D6AFC80049}" destId="{DE2D6323-C407-4EC2-84C6-52B7804D7D14}" srcOrd="1" destOrd="0" presId="urn:microsoft.com/office/officeart/2005/8/layout/list1"/>
    <dgm:cxn modelId="{61D01CB6-3A47-47E1-97C9-AB37F749EBFC}" srcId="{BBD70BB9-1CE5-465C-922D-B8D6AFC80049}" destId="{C35825FC-A343-4CD5-BCCF-BEDBC89847FF}" srcOrd="3" destOrd="0" parTransId="{720EDE3C-E206-49BC-B7D9-E97084D88AC1}" sibTransId="{C9ABF859-39AA-4818-BEF3-E371D3DD3AD9}"/>
    <dgm:cxn modelId="{34EED2BB-82A3-496E-8BFC-EF359A56F3A6}" srcId="{2C0D159A-B89A-4B3B-A0EC-84D687243834}" destId="{4EC49EEB-8D06-44CF-B455-EFA949504DC0}" srcOrd="4" destOrd="0" parTransId="{F34285CD-9EEA-49D4-BB2A-FC3601F3579C}" sibTransId="{F38A88CF-B745-433B-BEFF-EE9407C81D04}"/>
    <dgm:cxn modelId="{77AB3DBC-C565-46F8-BA03-89334488D638}" srcId="{BBD70BB9-1CE5-465C-922D-B8D6AFC80049}" destId="{E5242D09-21DA-4D8F-AA5E-26FCB823C372}" srcOrd="2" destOrd="0" parTransId="{494EABDA-8F14-4C0B-A9E7-3A898A6BBE54}" sibTransId="{086423DC-63DA-4AFD-8C29-6876EE7918E6}"/>
    <dgm:cxn modelId="{AE8F29D2-D673-43EC-887D-C7CF989AC23E}" type="presOf" srcId="{4D1F377C-28B5-42B7-8806-AAB7675B43A4}" destId="{BCD36A18-FFFB-4A9D-8E57-D7706F53AE8F}" srcOrd="0" destOrd="3" presId="urn:microsoft.com/office/officeart/2005/8/layout/list1"/>
    <dgm:cxn modelId="{92A674D6-40C8-4378-91BB-364DC29B23B6}" type="presOf" srcId="{4B9C279F-F8C6-4DDB-9689-F7D1458834FD}" destId="{BCD36A18-FFFB-4A9D-8E57-D7706F53AE8F}" srcOrd="0" destOrd="2" presId="urn:microsoft.com/office/officeart/2005/8/layout/list1"/>
    <dgm:cxn modelId="{EE6DB7D6-CF50-462E-BCCD-97498A3878E1}" type="presOf" srcId="{DE7674A0-4AB8-40B3-93FB-72AD55C1B1D7}" destId="{2FFBE2A7-202E-4223-988B-22FACA35D476}" srcOrd="0" destOrd="1" presId="urn:microsoft.com/office/officeart/2005/8/layout/list1"/>
    <dgm:cxn modelId="{8A2D3FDB-4A43-4C31-865B-43DF3825BE6E}" type="presOf" srcId="{E5242D09-21DA-4D8F-AA5E-26FCB823C372}" destId="{2FFBE2A7-202E-4223-988B-22FACA35D476}" srcOrd="0" destOrd="2" presId="urn:microsoft.com/office/officeart/2005/8/layout/list1"/>
    <dgm:cxn modelId="{D9D2CCE1-60ED-44EE-8489-2870D25CF1D8}" type="presOf" srcId="{2C0D159A-B89A-4B3B-A0EC-84D687243834}" destId="{241E5068-221B-4926-B904-807E0D1AA4AE}" srcOrd="1" destOrd="0" presId="urn:microsoft.com/office/officeart/2005/8/layout/list1"/>
    <dgm:cxn modelId="{91E22EF1-9297-4800-A86E-AF15EAF8521C}" type="presOf" srcId="{4EC49EEB-8D06-44CF-B455-EFA949504DC0}" destId="{BCD36A18-FFFB-4A9D-8E57-D7706F53AE8F}" srcOrd="0" destOrd="4" presId="urn:microsoft.com/office/officeart/2005/8/layout/list1"/>
    <dgm:cxn modelId="{01D81847-FA4B-454A-B247-1F4ECA870432}" type="presParOf" srcId="{7098C065-325C-4F82-960A-A720E239609B}" destId="{13AA3648-12D7-44A2-B384-2BC93FF57C43}" srcOrd="0" destOrd="0" presId="urn:microsoft.com/office/officeart/2005/8/layout/list1"/>
    <dgm:cxn modelId="{EC5481A5-3977-4327-B056-60CBCFCDB825}" type="presParOf" srcId="{13AA3648-12D7-44A2-B384-2BC93FF57C43}" destId="{35B70154-CFDF-430C-ABDE-CBFF8A888591}" srcOrd="0" destOrd="0" presId="urn:microsoft.com/office/officeart/2005/8/layout/list1"/>
    <dgm:cxn modelId="{8324DDB9-6CA4-41F6-8BD4-8261930DE220}" type="presParOf" srcId="{13AA3648-12D7-44A2-B384-2BC93FF57C43}" destId="{241E5068-221B-4926-B904-807E0D1AA4AE}" srcOrd="1" destOrd="0" presId="urn:microsoft.com/office/officeart/2005/8/layout/list1"/>
    <dgm:cxn modelId="{C8D71270-E34A-457E-9ED2-93AD1C3E5E13}" type="presParOf" srcId="{7098C065-325C-4F82-960A-A720E239609B}" destId="{A7BABE1F-23BB-4B7F-8238-621CD1B4DB23}" srcOrd="1" destOrd="0" presId="urn:microsoft.com/office/officeart/2005/8/layout/list1"/>
    <dgm:cxn modelId="{53775642-338B-4683-BA6B-DCA9744D4B12}" type="presParOf" srcId="{7098C065-325C-4F82-960A-A720E239609B}" destId="{BCD36A18-FFFB-4A9D-8E57-D7706F53AE8F}" srcOrd="2" destOrd="0" presId="urn:microsoft.com/office/officeart/2005/8/layout/list1"/>
    <dgm:cxn modelId="{ECD717B4-FDB1-4B2C-AC11-1113C6B790F8}" type="presParOf" srcId="{7098C065-325C-4F82-960A-A720E239609B}" destId="{8FE7A088-A1CC-40A9-95A5-98D8E6A472FA}" srcOrd="3" destOrd="0" presId="urn:microsoft.com/office/officeart/2005/8/layout/list1"/>
    <dgm:cxn modelId="{7D6553EA-A1A6-460C-B54F-6607748BE2FF}" type="presParOf" srcId="{7098C065-325C-4F82-960A-A720E239609B}" destId="{122417EA-1CC6-4994-857A-F7510F485549}" srcOrd="4" destOrd="0" presId="urn:microsoft.com/office/officeart/2005/8/layout/list1"/>
    <dgm:cxn modelId="{DB2D97A9-6BA7-4FF4-B6DD-1E241970B65B}" type="presParOf" srcId="{122417EA-1CC6-4994-857A-F7510F485549}" destId="{082B1960-1251-417C-9CD7-509295EF67E1}" srcOrd="0" destOrd="0" presId="urn:microsoft.com/office/officeart/2005/8/layout/list1"/>
    <dgm:cxn modelId="{E8E56894-C51F-44B2-A1D7-120612B7E801}" type="presParOf" srcId="{122417EA-1CC6-4994-857A-F7510F485549}" destId="{DE2D6323-C407-4EC2-84C6-52B7804D7D14}" srcOrd="1" destOrd="0" presId="urn:microsoft.com/office/officeart/2005/8/layout/list1"/>
    <dgm:cxn modelId="{063C2F97-D864-436C-8797-4598CDE417CA}" type="presParOf" srcId="{7098C065-325C-4F82-960A-A720E239609B}" destId="{EF013674-F9F8-4CB8-8CE8-DACE03A84C32}" srcOrd="5" destOrd="0" presId="urn:microsoft.com/office/officeart/2005/8/layout/list1"/>
    <dgm:cxn modelId="{A68E6C4A-8F2A-4552-9461-AC775EEA4402}" type="presParOf" srcId="{7098C065-325C-4F82-960A-A720E239609B}" destId="{2FFBE2A7-202E-4223-988B-22FACA35D47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A36B69-FD07-4359-ADB9-A02206E0944E}"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3D4015BB-630B-4018-B0F7-AFB450573B8F}">
      <dgm:prSet/>
      <dgm:spPr/>
      <dgm:t>
        <a:bodyPr/>
        <a:lstStyle/>
        <a:p>
          <a:pPr algn="ctr"/>
          <a:r>
            <a:rPr lang="en-US" dirty="0"/>
            <a:t>Combat Ageism</a:t>
          </a:r>
        </a:p>
      </dgm:t>
    </dgm:pt>
    <dgm:pt modelId="{5EEF5017-8662-499C-963A-9256B059EA19}" type="parTrans" cxnId="{92EA1CA3-3A4C-4A0D-AC87-9768A855340F}">
      <dgm:prSet/>
      <dgm:spPr/>
      <dgm:t>
        <a:bodyPr/>
        <a:lstStyle/>
        <a:p>
          <a:endParaRPr lang="en-US"/>
        </a:p>
      </dgm:t>
    </dgm:pt>
    <dgm:pt modelId="{2A4FD47B-84B6-478F-895B-59AFE7129057}" type="sibTrans" cxnId="{92EA1CA3-3A4C-4A0D-AC87-9768A855340F}">
      <dgm:prSet phldrT="1" phldr="0"/>
      <dgm:spPr/>
      <dgm:t>
        <a:bodyPr/>
        <a:lstStyle/>
        <a:p>
          <a:r>
            <a:rPr lang="en-US"/>
            <a:t>1</a:t>
          </a:r>
        </a:p>
      </dgm:t>
    </dgm:pt>
    <dgm:pt modelId="{2DB4198A-D823-40E2-BDAD-DC9C39663633}">
      <dgm:prSet/>
      <dgm:spPr/>
      <dgm:t>
        <a:bodyPr/>
        <a:lstStyle/>
        <a:p>
          <a:pPr algn="ctr"/>
          <a:r>
            <a:rPr lang="en-US" dirty="0"/>
            <a:t>Generate Better Data (Prevalence, Risk &amp; Protective Factors)</a:t>
          </a:r>
        </a:p>
      </dgm:t>
    </dgm:pt>
    <dgm:pt modelId="{48DC6250-357E-4ADE-823A-FFC9CC8A4854}" type="parTrans" cxnId="{5FC3046E-756E-454C-8BDE-D67F7961D524}">
      <dgm:prSet/>
      <dgm:spPr/>
      <dgm:t>
        <a:bodyPr/>
        <a:lstStyle/>
        <a:p>
          <a:endParaRPr lang="en-US"/>
        </a:p>
      </dgm:t>
    </dgm:pt>
    <dgm:pt modelId="{B2CD6BCD-27F9-4F9D-AED6-C1621AA615AC}" type="sibTrans" cxnId="{5FC3046E-756E-454C-8BDE-D67F7961D524}">
      <dgm:prSet phldrT="2" phldr="0"/>
      <dgm:spPr/>
      <dgm:t>
        <a:bodyPr/>
        <a:lstStyle/>
        <a:p>
          <a:r>
            <a:rPr lang="en-US"/>
            <a:t>2</a:t>
          </a:r>
        </a:p>
      </dgm:t>
    </dgm:pt>
    <dgm:pt modelId="{22188502-E99F-45B5-BA33-14F7918EB893}">
      <dgm:prSet/>
      <dgm:spPr/>
      <dgm:t>
        <a:bodyPr/>
        <a:lstStyle/>
        <a:p>
          <a:pPr algn="ctr"/>
          <a:r>
            <a:rPr lang="en-US" dirty="0"/>
            <a:t>Develop &amp; Scale up Cost-Effective Solutions</a:t>
          </a:r>
        </a:p>
      </dgm:t>
    </dgm:pt>
    <dgm:pt modelId="{8C1192AA-F262-4862-8393-174838C1AD47}" type="parTrans" cxnId="{A9B0ACBC-5F10-472D-9B65-357C3F54F3D5}">
      <dgm:prSet/>
      <dgm:spPr/>
      <dgm:t>
        <a:bodyPr/>
        <a:lstStyle/>
        <a:p>
          <a:endParaRPr lang="en-US"/>
        </a:p>
      </dgm:t>
    </dgm:pt>
    <dgm:pt modelId="{61984BB1-E200-4680-B19B-839AFD8A520A}" type="sibTrans" cxnId="{A9B0ACBC-5F10-472D-9B65-357C3F54F3D5}">
      <dgm:prSet phldrT="3" phldr="0"/>
      <dgm:spPr/>
      <dgm:t>
        <a:bodyPr/>
        <a:lstStyle/>
        <a:p>
          <a:r>
            <a:rPr lang="en-US"/>
            <a:t>3</a:t>
          </a:r>
        </a:p>
      </dgm:t>
    </dgm:pt>
    <dgm:pt modelId="{004B6371-CE86-42FB-9EF3-401E03F030D3}">
      <dgm:prSet/>
      <dgm:spPr/>
      <dgm:t>
        <a:bodyPr/>
        <a:lstStyle/>
        <a:p>
          <a:pPr algn="ctr"/>
          <a:r>
            <a:rPr lang="en-US" dirty="0"/>
            <a:t>Make an Investment Case</a:t>
          </a:r>
        </a:p>
      </dgm:t>
    </dgm:pt>
    <dgm:pt modelId="{1B873A3D-2875-434E-BB6E-D5F76561158B}" type="parTrans" cxnId="{D58420F8-AFBA-4631-91DB-D16443F1DE19}">
      <dgm:prSet/>
      <dgm:spPr/>
      <dgm:t>
        <a:bodyPr/>
        <a:lstStyle/>
        <a:p>
          <a:endParaRPr lang="en-US"/>
        </a:p>
      </dgm:t>
    </dgm:pt>
    <dgm:pt modelId="{A3AB7F1A-D246-4B5E-815C-226AFE023549}" type="sibTrans" cxnId="{D58420F8-AFBA-4631-91DB-D16443F1DE19}">
      <dgm:prSet phldrT="4" phldr="0"/>
      <dgm:spPr/>
      <dgm:t>
        <a:bodyPr/>
        <a:lstStyle/>
        <a:p>
          <a:r>
            <a:rPr lang="en-US"/>
            <a:t>4</a:t>
          </a:r>
        </a:p>
      </dgm:t>
    </dgm:pt>
    <dgm:pt modelId="{B9F672B8-7C6A-4E69-B207-9C2C0A1A3CB8}">
      <dgm:prSet/>
      <dgm:spPr/>
      <dgm:t>
        <a:bodyPr/>
        <a:lstStyle/>
        <a:p>
          <a:pPr algn="ctr"/>
          <a:r>
            <a:rPr lang="en-US" dirty="0"/>
            <a:t>Raise Funds</a:t>
          </a:r>
        </a:p>
      </dgm:t>
    </dgm:pt>
    <dgm:pt modelId="{C7DF602E-508A-42FD-99CA-D28B62B0FE45}" type="parTrans" cxnId="{551999E7-0968-4D47-98AB-A46BE1DCEEB2}">
      <dgm:prSet/>
      <dgm:spPr/>
      <dgm:t>
        <a:bodyPr/>
        <a:lstStyle/>
        <a:p>
          <a:endParaRPr lang="en-US"/>
        </a:p>
      </dgm:t>
    </dgm:pt>
    <dgm:pt modelId="{73297C17-D08D-4852-9001-2D427A2B4D49}" type="sibTrans" cxnId="{551999E7-0968-4D47-98AB-A46BE1DCEEB2}">
      <dgm:prSet phldrT="5" phldr="0"/>
      <dgm:spPr/>
      <dgm:t>
        <a:bodyPr/>
        <a:lstStyle/>
        <a:p>
          <a:r>
            <a:rPr lang="en-US"/>
            <a:t>5</a:t>
          </a:r>
        </a:p>
      </dgm:t>
    </dgm:pt>
    <dgm:pt modelId="{8BE2427C-85C6-4C67-B272-3523AAB44E25}" type="pres">
      <dgm:prSet presAssocID="{61A36B69-FD07-4359-ADB9-A02206E0944E}" presName="Name0" presStyleCnt="0">
        <dgm:presLayoutVars>
          <dgm:animLvl val="lvl"/>
          <dgm:resizeHandles val="exact"/>
        </dgm:presLayoutVars>
      </dgm:prSet>
      <dgm:spPr/>
    </dgm:pt>
    <dgm:pt modelId="{3EF17C90-EA78-41AF-9FFB-A09DF1368B5B}" type="pres">
      <dgm:prSet presAssocID="{3D4015BB-630B-4018-B0F7-AFB450573B8F}" presName="compositeNode" presStyleCnt="0">
        <dgm:presLayoutVars>
          <dgm:bulletEnabled val="1"/>
        </dgm:presLayoutVars>
      </dgm:prSet>
      <dgm:spPr/>
    </dgm:pt>
    <dgm:pt modelId="{869CB364-458A-44BE-919D-AF97BC7ECC55}" type="pres">
      <dgm:prSet presAssocID="{3D4015BB-630B-4018-B0F7-AFB450573B8F}" presName="bgRect" presStyleLbl="bgAccFollowNode1" presStyleIdx="0" presStyleCnt="5"/>
      <dgm:spPr/>
    </dgm:pt>
    <dgm:pt modelId="{5F0ED2B0-906C-42EF-881D-C7333A199167}" type="pres">
      <dgm:prSet presAssocID="{2A4FD47B-84B6-478F-895B-59AFE7129057}" presName="sibTransNodeCircle" presStyleLbl="alignNode1" presStyleIdx="0" presStyleCnt="10">
        <dgm:presLayoutVars>
          <dgm:chMax val="0"/>
          <dgm:bulletEnabled/>
        </dgm:presLayoutVars>
      </dgm:prSet>
      <dgm:spPr/>
    </dgm:pt>
    <dgm:pt modelId="{82CA1BBF-65AA-40E4-80B5-2861FD09294D}" type="pres">
      <dgm:prSet presAssocID="{3D4015BB-630B-4018-B0F7-AFB450573B8F}" presName="bottomLine" presStyleLbl="alignNode1" presStyleIdx="1" presStyleCnt="10">
        <dgm:presLayoutVars/>
      </dgm:prSet>
      <dgm:spPr/>
    </dgm:pt>
    <dgm:pt modelId="{0D53B547-FECB-420A-84F1-0685F49FEEF3}" type="pres">
      <dgm:prSet presAssocID="{3D4015BB-630B-4018-B0F7-AFB450573B8F}" presName="nodeText" presStyleLbl="bgAccFollowNode1" presStyleIdx="0" presStyleCnt="5">
        <dgm:presLayoutVars>
          <dgm:bulletEnabled val="1"/>
        </dgm:presLayoutVars>
      </dgm:prSet>
      <dgm:spPr/>
    </dgm:pt>
    <dgm:pt modelId="{5868C096-FF57-4B99-84BD-DDDB8B92185C}" type="pres">
      <dgm:prSet presAssocID="{2A4FD47B-84B6-478F-895B-59AFE7129057}" presName="sibTrans" presStyleCnt="0"/>
      <dgm:spPr/>
    </dgm:pt>
    <dgm:pt modelId="{B1D1650C-9CD3-4B44-B448-182A7D2AF31B}" type="pres">
      <dgm:prSet presAssocID="{2DB4198A-D823-40E2-BDAD-DC9C39663633}" presName="compositeNode" presStyleCnt="0">
        <dgm:presLayoutVars>
          <dgm:bulletEnabled val="1"/>
        </dgm:presLayoutVars>
      </dgm:prSet>
      <dgm:spPr/>
    </dgm:pt>
    <dgm:pt modelId="{336F0CF0-20A7-4A1B-8E04-957D87978130}" type="pres">
      <dgm:prSet presAssocID="{2DB4198A-D823-40E2-BDAD-DC9C39663633}" presName="bgRect" presStyleLbl="bgAccFollowNode1" presStyleIdx="1" presStyleCnt="5"/>
      <dgm:spPr/>
    </dgm:pt>
    <dgm:pt modelId="{0D7087B8-44E0-47C6-9180-49938E7A8BF2}" type="pres">
      <dgm:prSet presAssocID="{B2CD6BCD-27F9-4F9D-AED6-C1621AA615AC}" presName="sibTransNodeCircle" presStyleLbl="alignNode1" presStyleIdx="2" presStyleCnt="10">
        <dgm:presLayoutVars>
          <dgm:chMax val="0"/>
          <dgm:bulletEnabled/>
        </dgm:presLayoutVars>
      </dgm:prSet>
      <dgm:spPr/>
    </dgm:pt>
    <dgm:pt modelId="{2779CEB4-61E1-4FDA-9C90-0FB01D56BC42}" type="pres">
      <dgm:prSet presAssocID="{2DB4198A-D823-40E2-BDAD-DC9C39663633}" presName="bottomLine" presStyleLbl="alignNode1" presStyleIdx="3" presStyleCnt="10">
        <dgm:presLayoutVars/>
      </dgm:prSet>
      <dgm:spPr/>
    </dgm:pt>
    <dgm:pt modelId="{02F41C29-1A1A-4378-9D8E-6DC69D677FDA}" type="pres">
      <dgm:prSet presAssocID="{2DB4198A-D823-40E2-BDAD-DC9C39663633}" presName="nodeText" presStyleLbl="bgAccFollowNode1" presStyleIdx="1" presStyleCnt="5">
        <dgm:presLayoutVars>
          <dgm:bulletEnabled val="1"/>
        </dgm:presLayoutVars>
      </dgm:prSet>
      <dgm:spPr/>
    </dgm:pt>
    <dgm:pt modelId="{64F19BAA-B260-4778-83BB-FBD0470EBF3E}" type="pres">
      <dgm:prSet presAssocID="{B2CD6BCD-27F9-4F9D-AED6-C1621AA615AC}" presName="sibTrans" presStyleCnt="0"/>
      <dgm:spPr/>
    </dgm:pt>
    <dgm:pt modelId="{B40DFCCC-77C3-4B71-8E70-39021A4D0575}" type="pres">
      <dgm:prSet presAssocID="{22188502-E99F-45B5-BA33-14F7918EB893}" presName="compositeNode" presStyleCnt="0">
        <dgm:presLayoutVars>
          <dgm:bulletEnabled val="1"/>
        </dgm:presLayoutVars>
      </dgm:prSet>
      <dgm:spPr/>
    </dgm:pt>
    <dgm:pt modelId="{930EF838-B74F-432F-8873-5A1E65EFBDF9}" type="pres">
      <dgm:prSet presAssocID="{22188502-E99F-45B5-BA33-14F7918EB893}" presName="bgRect" presStyleLbl="bgAccFollowNode1" presStyleIdx="2" presStyleCnt="5"/>
      <dgm:spPr/>
    </dgm:pt>
    <dgm:pt modelId="{171E000E-0B4C-4479-920B-FBA78EA8F686}" type="pres">
      <dgm:prSet presAssocID="{61984BB1-E200-4680-B19B-839AFD8A520A}" presName="sibTransNodeCircle" presStyleLbl="alignNode1" presStyleIdx="4" presStyleCnt="10">
        <dgm:presLayoutVars>
          <dgm:chMax val="0"/>
          <dgm:bulletEnabled/>
        </dgm:presLayoutVars>
      </dgm:prSet>
      <dgm:spPr/>
    </dgm:pt>
    <dgm:pt modelId="{2EE60FDA-2680-4E8C-9469-E9D19A2B7D00}" type="pres">
      <dgm:prSet presAssocID="{22188502-E99F-45B5-BA33-14F7918EB893}" presName="bottomLine" presStyleLbl="alignNode1" presStyleIdx="5" presStyleCnt="10">
        <dgm:presLayoutVars/>
      </dgm:prSet>
      <dgm:spPr/>
    </dgm:pt>
    <dgm:pt modelId="{A00A59D0-132B-4D17-ADC5-1CFD9B3D3B68}" type="pres">
      <dgm:prSet presAssocID="{22188502-E99F-45B5-BA33-14F7918EB893}" presName="nodeText" presStyleLbl="bgAccFollowNode1" presStyleIdx="2" presStyleCnt="5">
        <dgm:presLayoutVars>
          <dgm:bulletEnabled val="1"/>
        </dgm:presLayoutVars>
      </dgm:prSet>
      <dgm:spPr/>
    </dgm:pt>
    <dgm:pt modelId="{BD3ED034-AED4-4BBB-BC0A-E54DA8A0065C}" type="pres">
      <dgm:prSet presAssocID="{61984BB1-E200-4680-B19B-839AFD8A520A}" presName="sibTrans" presStyleCnt="0"/>
      <dgm:spPr/>
    </dgm:pt>
    <dgm:pt modelId="{34B383B8-AF9B-4A99-A0A8-BE18684EE2FA}" type="pres">
      <dgm:prSet presAssocID="{004B6371-CE86-42FB-9EF3-401E03F030D3}" presName="compositeNode" presStyleCnt="0">
        <dgm:presLayoutVars>
          <dgm:bulletEnabled val="1"/>
        </dgm:presLayoutVars>
      </dgm:prSet>
      <dgm:spPr/>
    </dgm:pt>
    <dgm:pt modelId="{AEA8DC64-D9B5-44FF-B632-29916B08E0CB}" type="pres">
      <dgm:prSet presAssocID="{004B6371-CE86-42FB-9EF3-401E03F030D3}" presName="bgRect" presStyleLbl="bgAccFollowNode1" presStyleIdx="3" presStyleCnt="5"/>
      <dgm:spPr/>
    </dgm:pt>
    <dgm:pt modelId="{238B1EC5-56B1-4C23-B401-59A28DF6FA35}" type="pres">
      <dgm:prSet presAssocID="{A3AB7F1A-D246-4B5E-815C-226AFE023549}" presName="sibTransNodeCircle" presStyleLbl="alignNode1" presStyleIdx="6" presStyleCnt="10">
        <dgm:presLayoutVars>
          <dgm:chMax val="0"/>
          <dgm:bulletEnabled/>
        </dgm:presLayoutVars>
      </dgm:prSet>
      <dgm:spPr/>
    </dgm:pt>
    <dgm:pt modelId="{86764F0C-C7B9-487F-980C-0BD9BFE37836}" type="pres">
      <dgm:prSet presAssocID="{004B6371-CE86-42FB-9EF3-401E03F030D3}" presName="bottomLine" presStyleLbl="alignNode1" presStyleIdx="7" presStyleCnt="10">
        <dgm:presLayoutVars/>
      </dgm:prSet>
      <dgm:spPr/>
    </dgm:pt>
    <dgm:pt modelId="{3E904375-5EC1-40BD-A2DE-1578084DF0BA}" type="pres">
      <dgm:prSet presAssocID="{004B6371-CE86-42FB-9EF3-401E03F030D3}" presName="nodeText" presStyleLbl="bgAccFollowNode1" presStyleIdx="3" presStyleCnt="5">
        <dgm:presLayoutVars>
          <dgm:bulletEnabled val="1"/>
        </dgm:presLayoutVars>
      </dgm:prSet>
      <dgm:spPr/>
    </dgm:pt>
    <dgm:pt modelId="{55FC2329-FC5F-414B-A335-6F99DD183F0B}" type="pres">
      <dgm:prSet presAssocID="{A3AB7F1A-D246-4B5E-815C-226AFE023549}" presName="sibTrans" presStyleCnt="0"/>
      <dgm:spPr/>
    </dgm:pt>
    <dgm:pt modelId="{7394A7D8-2CDA-4A21-87D6-CC931CACC891}" type="pres">
      <dgm:prSet presAssocID="{B9F672B8-7C6A-4E69-B207-9C2C0A1A3CB8}" presName="compositeNode" presStyleCnt="0">
        <dgm:presLayoutVars>
          <dgm:bulletEnabled val="1"/>
        </dgm:presLayoutVars>
      </dgm:prSet>
      <dgm:spPr/>
    </dgm:pt>
    <dgm:pt modelId="{293745B5-AAC5-4866-8F73-8BCE918963AD}" type="pres">
      <dgm:prSet presAssocID="{B9F672B8-7C6A-4E69-B207-9C2C0A1A3CB8}" presName="bgRect" presStyleLbl="bgAccFollowNode1" presStyleIdx="4" presStyleCnt="5"/>
      <dgm:spPr/>
    </dgm:pt>
    <dgm:pt modelId="{6ED0E807-C0AC-4F8E-AD7D-2CA9620C0FA8}" type="pres">
      <dgm:prSet presAssocID="{73297C17-D08D-4852-9001-2D427A2B4D49}" presName="sibTransNodeCircle" presStyleLbl="alignNode1" presStyleIdx="8" presStyleCnt="10">
        <dgm:presLayoutVars>
          <dgm:chMax val="0"/>
          <dgm:bulletEnabled/>
        </dgm:presLayoutVars>
      </dgm:prSet>
      <dgm:spPr/>
    </dgm:pt>
    <dgm:pt modelId="{EEC21B3D-052C-4D15-B729-9D7EF7EBDDE5}" type="pres">
      <dgm:prSet presAssocID="{B9F672B8-7C6A-4E69-B207-9C2C0A1A3CB8}" presName="bottomLine" presStyleLbl="alignNode1" presStyleIdx="9" presStyleCnt="10">
        <dgm:presLayoutVars/>
      </dgm:prSet>
      <dgm:spPr/>
    </dgm:pt>
    <dgm:pt modelId="{0E929241-199F-485E-A360-8A35AB8629EB}" type="pres">
      <dgm:prSet presAssocID="{B9F672B8-7C6A-4E69-B207-9C2C0A1A3CB8}" presName="nodeText" presStyleLbl="bgAccFollowNode1" presStyleIdx="4" presStyleCnt="5">
        <dgm:presLayoutVars>
          <dgm:bulletEnabled val="1"/>
        </dgm:presLayoutVars>
      </dgm:prSet>
      <dgm:spPr/>
    </dgm:pt>
  </dgm:ptLst>
  <dgm:cxnLst>
    <dgm:cxn modelId="{6BCB8202-092E-4944-9560-F3AFB6CF7DBC}" type="presOf" srcId="{2A4FD47B-84B6-478F-895B-59AFE7129057}" destId="{5F0ED2B0-906C-42EF-881D-C7333A199167}" srcOrd="0" destOrd="0" presId="urn:microsoft.com/office/officeart/2016/7/layout/BasicLinearProcessNumbered"/>
    <dgm:cxn modelId="{6B2AF203-E8F7-4C0E-9C17-36621B3B7A90}" type="presOf" srcId="{61A36B69-FD07-4359-ADB9-A02206E0944E}" destId="{8BE2427C-85C6-4C67-B272-3523AAB44E25}" srcOrd="0" destOrd="0" presId="urn:microsoft.com/office/officeart/2016/7/layout/BasicLinearProcessNumbered"/>
    <dgm:cxn modelId="{4E3B8C10-9034-4176-9529-AD3F909FD91F}" type="presOf" srcId="{3D4015BB-630B-4018-B0F7-AFB450573B8F}" destId="{0D53B547-FECB-420A-84F1-0685F49FEEF3}" srcOrd="1" destOrd="0" presId="urn:microsoft.com/office/officeart/2016/7/layout/BasicLinearProcessNumbered"/>
    <dgm:cxn modelId="{3C48F910-D005-4A74-A44E-5618F2173DAC}" type="presOf" srcId="{B9F672B8-7C6A-4E69-B207-9C2C0A1A3CB8}" destId="{0E929241-199F-485E-A360-8A35AB8629EB}" srcOrd="1" destOrd="0" presId="urn:microsoft.com/office/officeart/2016/7/layout/BasicLinearProcessNumbered"/>
    <dgm:cxn modelId="{792DF85B-87E4-4691-A52B-1C45C6039F8F}" type="presOf" srcId="{3D4015BB-630B-4018-B0F7-AFB450573B8F}" destId="{869CB364-458A-44BE-919D-AF97BC7ECC55}" srcOrd="0" destOrd="0" presId="urn:microsoft.com/office/officeart/2016/7/layout/BasicLinearProcessNumbered"/>
    <dgm:cxn modelId="{5A3D8B42-3A51-491C-9803-606E63A334F0}" type="presOf" srcId="{22188502-E99F-45B5-BA33-14F7918EB893}" destId="{A00A59D0-132B-4D17-ADC5-1CFD9B3D3B68}" srcOrd="1" destOrd="0" presId="urn:microsoft.com/office/officeart/2016/7/layout/BasicLinearProcessNumbered"/>
    <dgm:cxn modelId="{DEAB8D64-379F-47DA-B969-F486671495F6}" type="presOf" srcId="{2DB4198A-D823-40E2-BDAD-DC9C39663633}" destId="{336F0CF0-20A7-4A1B-8E04-957D87978130}" srcOrd="0" destOrd="0" presId="urn:microsoft.com/office/officeart/2016/7/layout/BasicLinearProcessNumbered"/>
    <dgm:cxn modelId="{88A1774D-D367-47BB-9A7F-1C93137A35CD}" type="presOf" srcId="{B9F672B8-7C6A-4E69-B207-9C2C0A1A3CB8}" destId="{293745B5-AAC5-4866-8F73-8BCE918963AD}" srcOrd="0" destOrd="0" presId="urn:microsoft.com/office/officeart/2016/7/layout/BasicLinearProcessNumbered"/>
    <dgm:cxn modelId="{5FC3046E-756E-454C-8BDE-D67F7961D524}" srcId="{61A36B69-FD07-4359-ADB9-A02206E0944E}" destId="{2DB4198A-D823-40E2-BDAD-DC9C39663633}" srcOrd="1" destOrd="0" parTransId="{48DC6250-357E-4ADE-823A-FFC9CC8A4854}" sibTransId="{B2CD6BCD-27F9-4F9D-AED6-C1621AA615AC}"/>
    <dgm:cxn modelId="{0E5F0F71-553B-429B-B953-0A2B368A46B2}" type="presOf" srcId="{004B6371-CE86-42FB-9EF3-401E03F030D3}" destId="{3E904375-5EC1-40BD-A2DE-1578084DF0BA}" srcOrd="1" destOrd="0" presId="urn:microsoft.com/office/officeart/2016/7/layout/BasicLinearProcessNumbered"/>
    <dgm:cxn modelId="{1E5DD376-4213-4ACB-BEB1-D6A40BF9B2BD}" type="presOf" srcId="{A3AB7F1A-D246-4B5E-815C-226AFE023549}" destId="{238B1EC5-56B1-4C23-B401-59A28DF6FA35}" srcOrd="0" destOrd="0" presId="urn:microsoft.com/office/officeart/2016/7/layout/BasicLinearProcessNumbered"/>
    <dgm:cxn modelId="{FAA1CBA1-244E-4FA6-BAAA-048DA88DCC32}" type="presOf" srcId="{004B6371-CE86-42FB-9EF3-401E03F030D3}" destId="{AEA8DC64-D9B5-44FF-B632-29916B08E0CB}" srcOrd="0" destOrd="0" presId="urn:microsoft.com/office/officeart/2016/7/layout/BasicLinearProcessNumbered"/>
    <dgm:cxn modelId="{92EA1CA3-3A4C-4A0D-AC87-9768A855340F}" srcId="{61A36B69-FD07-4359-ADB9-A02206E0944E}" destId="{3D4015BB-630B-4018-B0F7-AFB450573B8F}" srcOrd="0" destOrd="0" parTransId="{5EEF5017-8662-499C-963A-9256B059EA19}" sibTransId="{2A4FD47B-84B6-478F-895B-59AFE7129057}"/>
    <dgm:cxn modelId="{B4D3B7AC-5027-4213-95AC-7AB6B3848575}" type="presOf" srcId="{73297C17-D08D-4852-9001-2D427A2B4D49}" destId="{6ED0E807-C0AC-4F8E-AD7D-2CA9620C0FA8}" srcOrd="0" destOrd="0" presId="urn:microsoft.com/office/officeart/2016/7/layout/BasicLinearProcessNumbered"/>
    <dgm:cxn modelId="{028B40B4-1EBF-4418-AC2B-7A69C5C9C8DE}" type="presOf" srcId="{2DB4198A-D823-40E2-BDAD-DC9C39663633}" destId="{02F41C29-1A1A-4378-9D8E-6DC69D677FDA}" srcOrd="1" destOrd="0" presId="urn:microsoft.com/office/officeart/2016/7/layout/BasicLinearProcessNumbered"/>
    <dgm:cxn modelId="{E8926DB6-DCEA-4FF8-B56A-B7EFA20CF01F}" type="presOf" srcId="{22188502-E99F-45B5-BA33-14F7918EB893}" destId="{930EF838-B74F-432F-8873-5A1E65EFBDF9}" srcOrd="0" destOrd="0" presId="urn:microsoft.com/office/officeart/2016/7/layout/BasicLinearProcessNumbered"/>
    <dgm:cxn modelId="{A9B0ACBC-5F10-472D-9B65-357C3F54F3D5}" srcId="{61A36B69-FD07-4359-ADB9-A02206E0944E}" destId="{22188502-E99F-45B5-BA33-14F7918EB893}" srcOrd="2" destOrd="0" parTransId="{8C1192AA-F262-4862-8393-174838C1AD47}" sibTransId="{61984BB1-E200-4680-B19B-839AFD8A520A}"/>
    <dgm:cxn modelId="{37DD94CE-9D7B-4DAF-B72E-4572B13D9F21}" type="presOf" srcId="{61984BB1-E200-4680-B19B-839AFD8A520A}" destId="{171E000E-0B4C-4479-920B-FBA78EA8F686}" srcOrd="0" destOrd="0" presId="urn:microsoft.com/office/officeart/2016/7/layout/BasicLinearProcessNumbered"/>
    <dgm:cxn modelId="{551999E7-0968-4D47-98AB-A46BE1DCEEB2}" srcId="{61A36B69-FD07-4359-ADB9-A02206E0944E}" destId="{B9F672B8-7C6A-4E69-B207-9C2C0A1A3CB8}" srcOrd="4" destOrd="0" parTransId="{C7DF602E-508A-42FD-99CA-D28B62B0FE45}" sibTransId="{73297C17-D08D-4852-9001-2D427A2B4D49}"/>
    <dgm:cxn modelId="{D58420F8-AFBA-4631-91DB-D16443F1DE19}" srcId="{61A36B69-FD07-4359-ADB9-A02206E0944E}" destId="{004B6371-CE86-42FB-9EF3-401E03F030D3}" srcOrd="3" destOrd="0" parTransId="{1B873A3D-2875-434E-BB6E-D5F76561158B}" sibTransId="{A3AB7F1A-D246-4B5E-815C-226AFE023549}"/>
    <dgm:cxn modelId="{25EE8AF9-E5E5-4DA7-B2DE-06B48F8E890C}" type="presOf" srcId="{B2CD6BCD-27F9-4F9D-AED6-C1621AA615AC}" destId="{0D7087B8-44E0-47C6-9180-49938E7A8BF2}" srcOrd="0" destOrd="0" presId="urn:microsoft.com/office/officeart/2016/7/layout/BasicLinearProcessNumbered"/>
    <dgm:cxn modelId="{98285152-DA65-437B-BC9F-3D76D0BCF183}" type="presParOf" srcId="{8BE2427C-85C6-4C67-B272-3523AAB44E25}" destId="{3EF17C90-EA78-41AF-9FFB-A09DF1368B5B}" srcOrd="0" destOrd="0" presId="urn:microsoft.com/office/officeart/2016/7/layout/BasicLinearProcessNumbered"/>
    <dgm:cxn modelId="{83515204-B9BE-42D6-83B1-D6FE626861B1}" type="presParOf" srcId="{3EF17C90-EA78-41AF-9FFB-A09DF1368B5B}" destId="{869CB364-458A-44BE-919D-AF97BC7ECC55}" srcOrd="0" destOrd="0" presId="urn:microsoft.com/office/officeart/2016/7/layout/BasicLinearProcessNumbered"/>
    <dgm:cxn modelId="{CC362B84-A2B0-42C5-9410-CA1EC6316CA6}" type="presParOf" srcId="{3EF17C90-EA78-41AF-9FFB-A09DF1368B5B}" destId="{5F0ED2B0-906C-42EF-881D-C7333A199167}" srcOrd="1" destOrd="0" presId="urn:microsoft.com/office/officeart/2016/7/layout/BasicLinearProcessNumbered"/>
    <dgm:cxn modelId="{075C80CC-7D50-4AA6-A483-9AB24360D296}" type="presParOf" srcId="{3EF17C90-EA78-41AF-9FFB-A09DF1368B5B}" destId="{82CA1BBF-65AA-40E4-80B5-2861FD09294D}" srcOrd="2" destOrd="0" presId="urn:microsoft.com/office/officeart/2016/7/layout/BasicLinearProcessNumbered"/>
    <dgm:cxn modelId="{70733367-8798-45C5-943A-C86BA4D58BDB}" type="presParOf" srcId="{3EF17C90-EA78-41AF-9FFB-A09DF1368B5B}" destId="{0D53B547-FECB-420A-84F1-0685F49FEEF3}" srcOrd="3" destOrd="0" presId="urn:microsoft.com/office/officeart/2016/7/layout/BasicLinearProcessNumbered"/>
    <dgm:cxn modelId="{222D87BB-C887-4CEB-AB1F-0F6F51FCEE1F}" type="presParOf" srcId="{8BE2427C-85C6-4C67-B272-3523AAB44E25}" destId="{5868C096-FF57-4B99-84BD-DDDB8B92185C}" srcOrd="1" destOrd="0" presId="urn:microsoft.com/office/officeart/2016/7/layout/BasicLinearProcessNumbered"/>
    <dgm:cxn modelId="{3513348D-9E0F-445A-A90A-7DEFF71D0A96}" type="presParOf" srcId="{8BE2427C-85C6-4C67-B272-3523AAB44E25}" destId="{B1D1650C-9CD3-4B44-B448-182A7D2AF31B}" srcOrd="2" destOrd="0" presId="urn:microsoft.com/office/officeart/2016/7/layout/BasicLinearProcessNumbered"/>
    <dgm:cxn modelId="{CE1328FC-826B-4034-8DE5-551841B74D63}" type="presParOf" srcId="{B1D1650C-9CD3-4B44-B448-182A7D2AF31B}" destId="{336F0CF0-20A7-4A1B-8E04-957D87978130}" srcOrd="0" destOrd="0" presId="urn:microsoft.com/office/officeart/2016/7/layout/BasicLinearProcessNumbered"/>
    <dgm:cxn modelId="{56951371-A5CC-4E32-AD06-EB2018FCA26F}" type="presParOf" srcId="{B1D1650C-9CD3-4B44-B448-182A7D2AF31B}" destId="{0D7087B8-44E0-47C6-9180-49938E7A8BF2}" srcOrd="1" destOrd="0" presId="urn:microsoft.com/office/officeart/2016/7/layout/BasicLinearProcessNumbered"/>
    <dgm:cxn modelId="{7EFA579D-9C07-4BF2-92D0-4FA350CE85D5}" type="presParOf" srcId="{B1D1650C-9CD3-4B44-B448-182A7D2AF31B}" destId="{2779CEB4-61E1-4FDA-9C90-0FB01D56BC42}" srcOrd="2" destOrd="0" presId="urn:microsoft.com/office/officeart/2016/7/layout/BasicLinearProcessNumbered"/>
    <dgm:cxn modelId="{2618743F-9854-49D4-B0A5-0E6173469D68}" type="presParOf" srcId="{B1D1650C-9CD3-4B44-B448-182A7D2AF31B}" destId="{02F41C29-1A1A-4378-9D8E-6DC69D677FDA}" srcOrd="3" destOrd="0" presId="urn:microsoft.com/office/officeart/2016/7/layout/BasicLinearProcessNumbered"/>
    <dgm:cxn modelId="{C2D8B3C5-9E60-41A9-9469-B594CF77FDEE}" type="presParOf" srcId="{8BE2427C-85C6-4C67-B272-3523AAB44E25}" destId="{64F19BAA-B260-4778-83BB-FBD0470EBF3E}" srcOrd="3" destOrd="0" presId="urn:microsoft.com/office/officeart/2016/7/layout/BasicLinearProcessNumbered"/>
    <dgm:cxn modelId="{1B4136BE-6831-44EF-BBAA-9BFD63F4CEE7}" type="presParOf" srcId="{8BE2427C-85C6-4C67-B272-3523AAB44E25}" destId="{B40DFCCC-77C3-4B71-8E70-39021A4D0575}" srcOrd="4" destOrd="0" presId="urn:microsoft.com/office/officeart/2016/7/layout/BasicLinearProcessNumbered"/>
    <dgm:cxn modelId="{1F953458-B517-44E6-8078-293D10994BD1}" type="presParOf" srcId="{B40DFCCC-77C3-4B71-8E70-39021A4D0575}" destId="{930EF838-B74F-432F-8873-5A1E65EFBDF9}" srcOrd="0" destOrd="0" presId="urn:microsoft.com/office/officeart/2016/7/layout/BasicLinearProcessNumbered"/>
    <dgm:cxn modelId="{BA41E5B8-9759-42C3-B2E2-7AFCF8380B18}" type="presParOf" srcId="{B40DFCCC-77C3-4B71-8E70-39021A4D0575}" destId="{171E000E-0B4C-4479-920B-FBA78EA8F686}" srcOrd="1" destOrd="0" presId="urn:microsoft.com/office/officeart/2016/7/layout/BasicLinearProcessNumbered"/>
    <dgm:cxn modelId="{89E32E63-7CEB-478A-BB20-B10876BF1B8F}" type="presParOf" srcId="{B40DFCCC-77C3-4B71-8E70-39021A4D0575}" destId="{2EE60FDA-2680-4E8C-9469-E9D19A2B7D00}" srcOrd="2" destOrd="0" presId="urn:microsoft.com/office/officeart/2016/7/layout/BasicLinearProcessNumbered"/>
    <dgm:cxn modelId="{01BA10DE-987F-4842-A629-A52F6498D7EA}" type="presParOf" srcId="{B40DFCCC-77C3-4B71-8E70-39021A4D0575}" destId="{A00A59D0-132B-4D17-ADC5-1CFD9B3D3B68}" srcOrd="3" destOrd="0" presId="urn:microsoft.com/office/officeart/2016/7/layout/BasicLinearProcessNumbered"/>
    <dgm:cxn modelId="{8CD9E8E6-CBFB-4C61-B8A5-84F2E1DB1B9D}" type="presParOf" srcId="{8BE2427C-85C6-4C67-B272-3523AAB44E25}" destId="{BD3ED034-AED4-4BBB-BC0A-E54DA8A0065C}" srcOrd="5" destOrd="0" presId="urn:microsoft.com/office/officeart/2016/7/layout/BasicLinearProcessNumbered"/>
    <dgm:cxn modelId="{3A6DB19C-C555-43DE-ABE5-21498D4998B2}" type="presParOf" srcId="{8BE2427C-85C6-4C67-B272-3523AAB44E25}" destId="{34B383B8-AF9B-4A99-A0A8-BE18684EE2FA}" srcOrd="6" destOrd="0" presId="urn:microsoft.com/office/officeart/2016/7/layout/BasicLinearProcessNumbered"/>
    <dgm:cxn modelId="{E182F64C-B780-4F32-97C5-9EAE7114685B}" type="presParOf" srcId="{34B383B8-AF9B-4A99-A0A8-BE18684EE2FA}" destId="{AEA8DC64-D9B5-44FF-B632-29916B08E0CB}" srcOrd="0" destOrd="0" presId="urn:microsoft.com/office/officeart/2016/7/layout/BasicLinearProcessNumbered"/>
    <dgm:cxn modelId="{B2A8A10E-805A-4E11-A477-FDD54C1128F9}" type="presParOf" srcId="{34B383B8-AF9B-4A99-A0A8-BE18684EE2FA}" destId="{238B1EC5-56B1-4C23-B401-59A28DF6FA35}" srcOrd="1" destOrd="0" presId="urn:microsoft.com/office/officeart/2016/7/layout/BasicLinearProcessNumbered"/>
    <dgm:cxn modelId="{7603B1D7-492E-4510-B8AE-6C8C250A3538}" type="presParOf" srcId="{34B383B8-AF9B-4A99-A0A8-BE18684EE2FA}" destId="{86764F0C-C7B9-487F-980C-0BD9BFE37836}" srcOrd="2" destOrd="0" presId="urn:microsoft.com/office/officeart/2016/7/layout/BasicLinearProcessNumbered"/>
    <dgm:cxn modelId="{E6FA9AD4-D8CA-4DD0-9BD5-0BB5A07192F3}" type="presParOf" srcId="{34B383B8-AF9B-4A99-A0A8-BE18684EE2FA}" destId="{3E904375-5EC1-40BD-A2DE-1578084DF0BA}" srcOrd="3" destOrd="0" presId="urn:microsoft.com/office/officeart/2016/7/layout/BasicLinearProcessNumbered"/>
    <dgm:cxn modelId="{43BC0B85-6576-4AA8-B72B-4CECB43A02A7}" type="presParOf" srcId="{8BE2427C-85C6-4C67-B272-3523AAB44E25}" destId="{55FC2329-FC5F-414B-A335-6F99DD183F0B}" srcOrd="7" destOrd="0" presId="urn:microsoft.com/office/officeart/2016/7/layout/BasicLinearProcessNumbered"/>
    <dgm:cxn modelId="{BAADB816-F5DB-4BAC-B3E8-92DE121CF55C}" type="presParOf" srcId="{8BE2427C-85C6-4C67-B272-3523AAB44E25}" destId="{7394A7D8-2CDA-4A21-87D6-CC931CACC891}" srcOrd="8" destOrd="0" presId="urn:microsoft.com/office/officeart/2016/7/layout/BasicLinearProcessNumbered"/>
    <dgm:cxn modelId="{383F9DA3-FB0C-49FC-8503-BAC5F0EADEB2}" type="presParOf" srcId="{7394A7D8-2CDA-4A21-87D6-CC931CACC891}" destId="{293745B5-AAC5-4866-8F73-8BCE918963AD}" srcOrd="0" destOrd="0" presId="urn:microsoft.com/office/officeart/2016/7/layout/BasicLinearProcessNumbered"/>
    <dgm:cxn modelId="{A032E6B2-C986-4112-B968-C79A5A303156}" type="presParOf" srcId="{7394A7D8-2CDA-4A21-87D6-CC931CACC891}" destId="{6ED0E807-C0AC-4F8E-AD7D-2CA9620C0FA8}" srcOrd="1" destOrd="0" presId="urn:microsoft.com/office/officeart/2016/7/layout/BasicLinearProcessNumbered"/>
    <dgm:cxn modelId="{B4670F24-4090-4B7A-86D5-13AE01445F72}" type="presParOf" srcId="{7394A7D8-2CDA-4A21-87D6-CC931CACC891}" destId="{EEC21B3D-052C-4D15-B729-9D7EF7EBDDE5}" srcOrd="2" destOrd="0" presId="urn:microsoft.com/office/officeart/2016/7/layout/BasicLinearProcessNumbered"/>
    <dgm:cxn modelId="{29BA4E2C-C6D7-4B0F-B824-A7CCF5E281EE}" type="presParOf" srcId="{7394A7D8-2CDA-4A21-87D6-CC931CACC891}" destId="{0E929241-199F-485E-A360-8A35AB8629E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1A52F-E3FD-473C-9A17-C042D0FE0151}">
      <dsp:nvSpPr>
        <dsp:cNvPr id="0" name=""/>
        <dsp:cNvSpPr/>
      </dsp:nvSpPr>
      <dsp:spPr>
        <a:xfrm>
          <a:off x="1453401" y="1314500"/>
          <a:ext cx="3274719" cy="3274719"/>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b="1" kern="1200" dirty="0"/>
            <a:t>Vulnerable Population</a:t>
          </a:r>
        </a:p>
      </dsp:txBody>
      <dsp:txXfrm>
        <a:off x="1932972" y="1794071"/>
        <a:ext cx="2315577" cy="2315577"/>
      </dsp:txXfrm>
    </dsp:sp>
    <dsp:sp modelId="{6598B1DA-C3B7-43F4-837E-AB446709BBFD}">
      <dsp:nvSpPr>
        <dsp:cNvPr id="0" name=""/>
        <dsp:cNvSpPr/>
      </dsp:nvSpPr>
      <dsp:spPr>
        <a:xfrm>
          <a:off x="2272081" y="584"/>
          <a:ext cx="1637359" cy="1637359"/>
        </a:xfrm>
        <a:prstGeom prst="ellipse">
          <a:avLst/>
        </a:prstGeom>
        <a:solidFill>
          <a:schemeClr val="accent2">
            <a:alpha val="50000"/>
            <a:hueOff val="18907"/>
            <a:satOff val="2173"/>
            <a:lumOff val="-173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Cognitive &amp; physical decline </a:t>
          </a:r>
        </a:p>
      </dsp:txBody>
      <dsp:txXfrm>
        <a:off x="2511867" y="240370"/>
        <a:ext cx="1157787" cy="1157787"/>
      </dsp:txXfrm>
    </dsp:sp>
    <dsp:sp modelId="{18254B7E-D124-40E9-88B0-ACD7B1CFB62D}">
      <dsp:nvSpPr>
        <dsp:cNvPr id="0" name=""/>
        <dsp:cNvSpPr/>
      </dsp:nvSpPr>
      <dsp:spPr>
        <a:xfrm>
          <a:off x="4118963" y="1066882"/>
          <a:ext cx="1637359" cy="1637359"/>
        </a:xfrm>
        <a:prstGeom prst="ellipse">
          <a:avLst/>
        </a:prstGeom>
        <a:solidFill>
          <a:schemeClr val="accent2">
            <a:alpha val="50000"/>
            <a:hueOff val="37813"/>
            <a:satOff val="4346"/>
            <a:lumOff val="-346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Accumulated savings</a:t>
          </a:r>
        </a:p>
      </dsp:txBody>
      <dsp:txXfrm>
        <a:off x="4358749" y="1306668"/>
        <a:ext cx="1157787" cy="1157787"/>
      </dsp:txXfrm>
    </dsp:sp>
    <dsp:sp modelId="{B76EAC45-7A09-4DAB-A008-ECE6916B512F}">
      <dsp:nvSpPr>
        <dsp:cNvPr id="0" name=""/>
        <dsp:cNvSpPr/>
      </dsp:nvSpPr>
      <dsp:spPr>
        <a:xfrm>
          <a:off x="4118963" y="3199477"/>
          <a:ext cx="1637359" cy="1637359"/>
        </a:xfrm>
        <a:prstGeom prst="ellipse">
          <a:avLst/>
        </a:prstGeom>
        <a:solidFill>
          <a:schemeClr val="accent2">
            <a:alpha val="50000"/>
            <a:hueOff val="56720"/>
            <a:satOff val="6519"/>
            <a:lumOff val="-51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Lack of comfort with technology </a:t>
          </a:r>
        </a:p>
      </dsp:txBody>
      <dsp:txXfrm>
        <a:off x="4358749" y="3439263"/>
        <a:ext cx="1157787" cy="1157787"/>
      </dsp:txXfrm>
    </dsp:sp>
    <dsp:sp modelId="{8E82CAA3-EDFF-4EB4-A0C4-6AEE212526E0}">
      <dsp:nvSpPr>
        <dsp:cNvPr id="0" name=""/>
        <dsp:cNvSpPr/>
      </dsp:nvSpPr>
      <dsp:spPr>
        <a:xfrm>
          <a:off x="2272081" y="4265775"/>
          <a:ext cx="1637359" cy="1637359"/>
        </a:xfrm>
        <a:prstGeom prst="ellipse">
          <a:avLst/>
        </a:prstGeom>
        <a:solidFill>
          <a:schemeClr val="accent2">
            <a:alpha val="50000"/>
            <a:hueOff val="75626"/>
            <a:satOff val="8693"/>
            <a:lumOff val="-69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Isolation from family &amp; friends</a:t>
          </a:r>
        </a:p>
      </dsp:txBody>
      <dsp:txXfrm>
        <a:off x="2511867" y="4505561"/>
        <a:ext cx="1157787" cy="1157787"/>
      </dsp:txXfrm>
    </dsp:sp>
    <dsp:sp modelId="{8BBE0124-1896-4103-B6F2-0B7C5D440B27}">
      <dsp:nvSpPr>
        <dsp:cNvPr id="0" name=""/>
        <dsp:cNvSpPr/>
      </dsp:nvSpPr>
      <dsp:spPr>
        <a:xfrm>
          <a:off x="425199" y="3199477"/>
          <a:ext cx="1637359" cy="1637359"/>
        </a:xfrm>
        <a:prstGeom prst="ellipse">
          <a:avLst/>
        </a:prstGeom>
        <a:solidFill>
          <a:schemeClr val="accent2">
            <a:alpha val="50000"/>
            <a:hueOff val="94533"/>
            <a:satOff val="10866"/>
            <a:lumOff val="-86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Ageism</a:t>
          </a:r>
        </a:p>
      </dsp:txBody>
      <dsp:txXfrm>
        <a:off x="664985" y="3439263"/>
        <a:ext cx="1157787" cy="1157787"/>
      </dsp:txXfrm>
    </dsp:sp>
    <dsp:sp modelId="{85CC5061-506C-4026-9E79-CA397D4C7AE2}">
      <dsp:nvSpPr>
        <dsp:cNvPr id="0" name=""/>
        <dsp:cNvSpPr/>
      </dsp:nvSpPr>
      <dsp:spPr>
        <a:xfrm>
          <a:off x="425199" y="1066882"/>
          <a:ext cx="1637359" cy="1637359"/>
        </a:xfrm>
        <a:prstGeom prst="ellipse">
          <a:avLst/>
        </a:prstGeom>
        <a:solidFill>
          <a:schemeClr val="accent2">
            <a:alpha val="50000"/>
            <a:hueOff val="113439"/>
            <a:satOff val="13039"/>
            <a:lumOff val="-103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Lack of Awareness of the Problem of Older Person Abuse</a:t>
          </a:r>
        </a:p>
      </dsp:txBody>
      <dsp:txXfrm>
        <a:off x="664985" y="1306668"/>
        <a:ext cx="1157787" cy="115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1F2E3-ECF6-4EEC-A8FA-8B3B4EED5882}">
      <dsp:nvSpPr>
        <dsp:cNvPr id="0" name=""/>
        <dsp:cNvSpPr/>
      </dsp:nvSpPr>
      <dsp:spPr>
        <a:xfrm>
          <a:off x="0" y="379943"/>
          <a:ext cx="6263640"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512FD-4078-48AF-8958-714B26425289}">
      <dsp:nvSpPr>
        <dsp:cNvPr id="0" name=""/>
        <dsp:cNvSpPr/>
      </dsp:nvSpPr>
      <dsp:spPr>
        <a:xfrm>
          <a:off x="313182" y="84743"/>
          <a:ext cx="4384548"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Physical</a:t>
          </a:r>
        </a:p>
      </dsp:txBody>
      <dsp:txXfrm>
        <a:off x="342003" y="113564"/>
        <a:ext cx="4326906" cy="532758"/>
      </dsp:txXfrm>
    </dsp:sp>
    <dsp:sp modelId="{8B899C21-2D00-4E47-8115-ED5B2118E8A0}">
      <dsp:nvSpPr>
        <dsp:cNvPr id="0" name=""/>
        <dsp:cNvSpPr/>
      </dsp:nvSpPr>
      <dsp:spPr>
        <a:xfrm>
          <a:off x="0" y="1287143"/>
          <a:ext cx="6263640" cy="504000"/>
        </a:xfrm>
        <a:prstGeom prst="rect">
          <a:avLst/>
        </a:prstGeom>
        <a:solidFill>
          <a:schemeClr val="lt1">
            <a:alpha val="90000"/>
            <a:hueOff val="0"/>
            <a:satOff val="0"/>
            <a:lumOff val="0"/>
            <a:alphaOff val="0"/>
          </a:schemeClr>
        </a:solidFill>
        <a:ln w="12700" cap="flat" cmpd="sng" algn="ctr">
          <a:solidFill>
            <a:schemeClr val="accent2">
              <a:hueOff val="22688"/>
              <a:satOff val="2608"/>
              <a:lumOff val="-20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12E50A-BD01-4C18-82DB-92ACCBEC2284}">
      <dsp:nvSpPr>
        <dsp:cNvPr id="0" name=""/>
        <dsp:cNvSpPr/>
      </dsp:nvSpPr>
      <dsp:spPr>
        <a:xfrm>
          <a:off x="313182" y="991943"/>
          <a:ext cx="4384548" cy="590400"/>
        </a:xfrm>
        <a:prstGeom prst="roundRect">
          <a:avLst/>
        </a:prstGeom>
        <a:solidFill>
          <a:schemeClr val="accent2">
            <a:hueOff val="22688"/>
            <a:satOff val="2608"/>
            <a:lumOff val="-2079"/>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a:t>Sexual</a:t>
          </a:r>
        </a:p>
      </dsp:txBody>
      <dsp:txXfrm>
        <a:off x="342003" y="1020764"/>
        <a:ext cx="4326906" cy="532758"/>
      </dsp:txXfrm>
    </dsp:sp>
    <dsp:sp modelId="{CD48DE35-6A3E-4264-9B42-C91461305130}">
      <dsp:nvSpPr>
        <dsp:cNvPr id="0" name=""/>
        <dsp:cNvSpPr/>
      </dsp:nvSpPr>
      <dsp:spPr>
        <a:xfrm>
          <a:off x="0" y="2194343"/>
          <a:ext cx="6263640" cy="504000"/>
        </a:xfrm>
        <a:prstGeom prst="rect">
          <a:avLst/>
        </a:prstGeom>
        <a:solidFill>
          <a:schemeClr val="lt1">
            <a:alpha val="90000"/>
            <a:hueOff val="0"/>
            <a:satOff val="0"/>
            <a:lumOff val="0"/>
            <a:alphaOff val="0"/>
          </a:schemeClr>
        </a:solidFill>
        <a:ln w="12700" cap="flat" cmpd="sng" algn="ctr">
          <a:solidFill>
            <a:schemeClr val="accent2">
              <a:hueOff val="45376"/>
              <a:satOff val="5216"/>
              <a:lumOff val="-4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BE69F5-8E19-4DDD-A420-CDB8EB26EA75}">
      <dsp:nvSpPr>
        <dsp:cNvPr id="0" name=""/>
        <dsp:cNvSpPr/>
      </dsp:nvSpPr>
      <dsp:spPr>
        <a:xfrm>
          <a:off x="313182" y="1899143"/>
          <a:ext cx="4384548" cy="590400"/>
        </a:xfrm>
        <a:prstGeom prst="roundRect">
          <a:avLst/>
        </a:prstGeom>
        <a:solidFill>
          <a:schemeClr val="accent2">
            <a:hueOff val="45376"/>
            <a:satOff val="5216"/>
            <a:lumOff val="-4157"/>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Emotional / Psychological Exploitation</a:t>
          </a:r>
        </a:p>
      </dsp:txBody>
      <dsp:txXfrm>
        <a:off x="342003" y="1927964"/>
        <a:ext cx="4326906" cy="532758"/>
      </dsp:txXfrm>
    </dsp:sp>
    <dsp:sp modelId="{0A18B91E-20B3-4B17-B582-B6F13F3D9FE2}">
      <dsp:nvSpPr>
        <dsp:cNvPr id="0" name=""/>
        <dsp:cNvSpPr/>
      </dsp:nvSpPr>
      <dsp:spPr>
        <a:xfrm>
          <a:off x="0" y="3101544"/>
          <a:ext cx="6263640" cy="504000"/>
        </a:xfrm>
        <a:prstGeom prst="rect">
          <a:avLst/>
        </a:prstGeom>
        <a:solidFill>
          <a:schemeClr val="lt1">
            <a:alpha val="90000"/>
            <a:hueOff val="0"/>
            <a:satOff val="0"/>
            <a:lumOff val="0"/>
            <a:alphaOff val="0"/>
          </a:schemeClr>
        </a:solidFill>
        <a:ln w="12700" cap="flat" cmpd="sng" algn="ctr">
          <a:solidFill>
            <a:schemeClr val="accent2">
              <a:hueOff val="68064"/>
              <a:satOff val="7823"/>
              <a:lumOff val="-62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3D23E4-99CB-46BA-A586-23E2F7CD7E5B}">
      <dsp:nvSpPr>
        <dsp:cNvPr id="0" name=""/>
        <dsp:cNvSpPr/>
      </dsp:nvSpPr>
      <dsp:spPr>
        <a:xfrm>
          <a:off x="313182" y="2806343"/>
          <a:ext cx="4384548" cy="590400"/>
        </a:xfrm>
        <a:prstGeom prst="roundRect">
          <a:avLst/>
        </a:prstGeom>
        <a:solidFill>
          <a:schemeClr val="accent2">
            <a:hueOff val="68064"/>
            <a:satOff val="7823"/>
            <a:lumOff val="-623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Neglect</a:t>
          </a:r>
        </a:p>
      </dsp:txBody>
      <dsp:txXfrm>
        <a:off x="342003" y="2835164"/>
        <a:ext cx="4326906" cy="532758"/>
      </dsp:txXfrm>
    </dsp:sp>
    <dsp:sp modelId="{A1737A0B-92DE-4E30-A5D4-426AE3EF3B97}">
      <dsp:nvSpPr>
        <dsp:cNvPr id="0" name=""/>
        <dsp:cNvSpPr/>
      </dsp:nvSpPr>
      <dsp:spPr>
        <a:xfrm>
          <a:off x="0" y="4008744"/>
          <a:ext cx="6263640" cy="504000"/>
        </a:xfrm>
        <a:prstGeom prst="rect">
          <a:avLst/>
        </a:prstGeom>
        <a:solidFill>
          <a:schemeClr val="lt1">
            <a:alpha val="90000"/>
            <a:hueOff val="0"/>
            <a:satOff val="0"/>
            <a:lumOff val="0"/>
            <a:alphaOff val="0"/>
          </a:schemeClr>
        </a:solidFill>
        <a:ln w="12700" cap="flat" cmpd="sng" algn="ctr">
          <a:solidFill>
            <a:schemeClr val="accent2">
              <a:hueOff val="90751"/>
              <a:satOff val="10431"/>
              <a:lumOff val="-8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AE2DC-FE4E-4975-9FEA-EFA0C53DF20E}">
      <dsp:nvSpPr>
        <dsp:cNvPr id="0" name=""/>
        <dsp:cNvSpPr/>
      </dsp:nvSpPr>
      <dsp:spPr>
        <a:xfrm>
          <a:off x="313182" y="3713544"/>
          <a:ext cx="4384548" cy="590400"/>
        </a:xfrm>
        <a:prstGeom prst="roundRect">
          <a:avLst/>
        </a:prstGeom>
        <a:solidFill>
          <a:schemeClr val="accent2">
            <a:hueOff val="90751"/>
            <a:satOff val="10431"/>
            <a:lumOff val="-831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Self-Neglect</a:t>
          </a:r>
        </a:p>
      </dsp:txBody>
      <dsp:txXfrm>
        <a:off x="342003" y="3742365"/>
        <a:ext cx="4326906" cy="532758"/>
      </dsp:txXfrm>
    </dsp:sp>
    <dsp:sp modelId="{031054A6-640C-4439-8C58-135C84478D09}">
      <dsp:nvSpPr>
        <dsp:cNvPr id="0" name=""/>
        <dsp:cNvSpPr/>
      </dsp:nvSpPr>
      <dsp:spPr>
        <a:xfrm>
          <a:off x="0" y="4915944"/>
          <a:ext cx="6263640" cy="504000"/>
        </a:xfrm>
        <a:prstGeom prst="rect">
          <a:avLst/>
        </a:prstGeom>
        <a:solidFill>
          <a:schemeClr val="lt1">
            <a:alpha val="90000"/>
            <a:hueOff val="0"/>
            <a:satOff val="0"/>
            <a:lumOff val="0"/>
            <a:alphaOff val="0"/>
          </a:schemeClr>
        </a:solidFill>
        <a:ln w="12700" cap="flat" cmpd="sng" algn="ctr">
          <a:solidFill>
            <a:schemeClr val="accent2">
              <a:hueOff val="113439"/>
              <a:satOff val="13039"/>
              <a:lumOff val="-103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22D879-28E7-40BD-8E7C-908F6BE6A21E}">
      <dsp:nvSpPr>
        <dsp:cNvPr id="0" name=""/>
        <dsp:cNvSpPr/>
      </dsp:nvSpPr>
      <dsp:spPr>
        <a:xfrm>
          <a:off x="313182" y="4620743"/>
          <a:ext cx="4384548" cy="590400"/>
        </a:xfrm>
        <a:prstGeom prst="round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89000">
            <a:lnSpc>
              <a:spcPct val="90000"/>
            </a:lnSpc>
            <a:spcBef>
              <a:spcPct val="0"/>
            </a:spcBef>
            <a:spcAft>
              <a:spcPct val="35000"/>
            </a:spcAft>
            <a:buNone/>
          </a:pPr>
          <a:r>
            <a:rPr lang="en-US" sz="2000" kern="1200" dirty="0"/>
            <a:t>Abandonment</a:t>
          </a:r>
        </a:p>
      </dsp:txBody>
      <dsp:txXfrm>
        <a:off x="342003" y="4649564"/>
        <a:ext cx="4326906"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36A18-FFFB-4A9D-8E57-D7706F53AE8F}">
      <dsp:nvSpPr>
        <dsp:cNvPr id="0" name=""/>
        <dsp:cNvSpPr/>
      </dsp:nvSpPr>
      <dsp:spPr>
        <a:xfrm>
          <a:off x="0" y="202778"/>
          <a:ext cx="9724031" cy="181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4693" tIns="249936" rIns="75469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Verbal assaults, insults, threats, intimidation, humiliation, and harassment</a:t>
          </a:r>
        </a:p>
        <a:p>
          <a:pPr marL="171450" lvl="1" indent="-171450" algn="l" defTabSz="711200">
            <a:lnSpc>
              <a:spcPct val="90000"/>
            </a:lnSpc>
            <a:spcBef>
              <a:spcPct val="0"/>
            </a:spcBef>
            <a:spcAft>
              <a:spcPct val="15000"/>
            </a:spcAft>
            <a:buChar char="•"/>
          </a:pPr>
          <a:r>
            <a:rPr lang="en-US" sz="1600" kern="1200" dirty="0"/>
            <a:t>Treating an older person like an infant</a:t>
          </a:r>
        </a:p>
        <a:p>
          <a:pPr marL="171450" lvl="1" indent="-171450" algn="l" defTabSz="711200">
            <a:lnSpc>
              <a:spcPct val="90000"/>
            </a:lnSpc>
            <a:spcBef>
              <a:spcPct val="0"/>
            </a:spcBef>
            <a:spcAft>
              <a:spcPct val="15000"/>
            </a:spcAft>
            <a:buChar char="•"/>
          </a:pPr>
          <a:r>
            <a:rPr lang="en-US" sz="1600" kern="1200" dirty="0"/>
            <a:t>Isolating an elderly person from his/her family, friends, or regular activities</a:t>
          </a:r>
        </a:p>
        <a:p>
          <a:pPr marL="171450" lvl="1" indent="-171450" algn="l" defTabSz="711200">
            <a:lnSpc>
              <a:spcPct val="90000"/>
            </a:lnSpc>
            <a:spcBef>
              <a:spcPct val="0"/>
            </a:spcBef>
            <a:spcAft>
              <a:spcPct val="15000"/>
            </a:spcAft>
            <a:buChar char="•"/>
          </a:pPr>
          <a:r>
            <a:rPr lang="en-US" sz="1600" kern="1200" dirty="0"/>
            <a:t>Giving an older person the "silent treatment;" </a:t>
          </a:r>
        </a:p>
        <a:p>
          <a:pPr marL="171450" lvl="1" indent="-171450" algn="l" defTabSz="711200">
            <a:lnSpc>
              <a:spcPct val="90000"/>
            </a:lnSpc>
            <a:spcBef>
              <a:spcPct val="0"/>
            </a:spcBef>
            <a:spcAft>
              <a:spcPct val="15000"/>
            </a:spcAft>
            <a:buChar char="•"/>
          </a:pPr>
          <a:r>
            <a:rPr lang="en-US" sz="1600" kern="1200" dirty="0"/>
            <a:t>Enforced social isolation </a:t>
          </a:r>
          <a:br>
            <a:rPr lang="en-US" sz="1300" kern="1200" dirty="0"/>
          </a:br>
          <a:endParaRPr lang="en-US" sz="1300" kern="1200" dirty="0"/>
        </a:p>
      </dsp:txBody>
      <dsp:txXfrm>
        <a:off x="0" y="202778"/>
        <a:ext cx="9724031" cy="1814400"/>
      </dsp:txXfrm>
    </dsp:sp>
    <dsp:sp modelId="{241E5068-221B-4926-B904-807E0D1AA4AE}">
      <dsp:nvSpPr>
        <dsp:cNvPr id="0" name=""/>
        <dsp:cNvSpPr/>
      </dsp:nvSpPr>
      <dsp:spPr>
        <a:xfrm>
          <a:off x="486201" y="25658"/>
          <a:ext cx="9036532"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282" tIns="0" rIns="257282" bIns="0" numCol="1" spcCol="1270" anchor="ctr" anchorCtr="0">
          <a:noAutofit/>
        </a:bodyPr>
        <a:lstStyle/>
        <a:p>
          <a:pPr marL="0" lvl="0" indent="0" algn="l" defTabSz="800100">
            <a:lnSpc>
              <a:spcPct val="90000"/>
            </a:lnSpc>
            <a:spcBef>
              <a:spcPct val="0"/>
            </a:spcBef>
            <a:spcAft>
              <a:spcPct val="35000"/>
            </a:spcAft>
            <a:buNone/>
          </a:pPr>
          <a:r>
            <a:rPr lang="en-US" sz="1800" kern="1200" dirty="0"/>
            <a:t>“The infliction of anguish, pain, or distress through verbal or nonverbal acts”⁷; may include:</a:t>
          </a:r>
        </a:p>
      </dsp:txBody>
      <dsp:txXfrm>
        <a:off x="503494" y="42951"/>
        <a:ext cx="9001946" cy="319654"/>
      </dsp:txXfrm>
    </dsp:sp>
    <dsp:sp modelId="{2FFBE2A7-202E-4223-988B-22FACA35D476}">
      <dsp:nvSpPr>
        <dsp:cNvPr id="0" name=""/>
        <dsp:cNvSpPr/>
      </dsp:nvSpPr>
      <dsp:spPr>
        <a:xfrm>
          <a:off x="0" y="2259099"/>
          <a:ext cx="9724031" cy="1398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4693" tIns="249936" rIns="75469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Being emotionally upset or agitated</a:t>
          </a:r>
        </a:p>
        <a:p>
          <a:pPr marL="171450" lvl="1" indent="-171450" algn="l" defTabSz="711200">
            <a:lnSpc>
              <a:spcPct val="90000"/>
            </a:lnSpc>
            <a:spcBef>
              <a:spcPct val="0"/>
            </a:spcBef>
            <a:spcAft>
              <a:spcPct val="15000"/>
            </a:spcAft>
            <a:buChar char="•"/>
          </a:pPr>
          <a:r>
            <a:rPr lang="en-US" sz="1600" kern="1200" dirty="0"/>
            <a:t>Being extremely withdrawn and non communicative or non responsive</a:t>
          </a:r>
        </a:p>
        <a:p>
          <a:pPr marL="171450" lvl="1" indent="-171450" algn="l" defTabSz="711200">
            <a:lnSpc>
              <a:spcPct val="90000"/>
            </a:lnSpc>
            <a:spcBef>
              <a:spcPct val="0"/>
            </a:spcBef>
            <a:spcAft>
              <a:spcPct val="15000"/>
            </a:spcAft>
            <a:buChar char="•"/>
          </a:pPr>
          <a:r>
            <a:rPr lang="en-US" sz="1600" kern="1200" dirty="0"/>
            <a:t>Unusual behavior usually attributed to dementia (e.g., sucking, biting, rocking)</a:t>
          </a:r>
        </a:p>
        <a:p>
          <a:pPr marL="171450" lvl="1" indent="-171450" algn="l" defTabSz="711200">
            <a:lnSpc>
              <a:spcPct val="90000"/>
            </a:lnSpc>
            <a:spcBef>
              <a:spcPct val="0"/>
            </a:spcBef>
            <a:spcAft>
              <a:spcPct val="15000"/>
            </a:spcAft>
            <a:buChar char="•"/>
          </a:pPr>
          <a:r>
            <a:rPr lang="en-US" sz="1600" kern="1200" dirty="0"/>
            <a:t>An elder's report of being verbally or emotionally mistreated</a:t>
          </a:r>
        </a:p>
      </dsp:txBody>
      <dsp:txXfrm>
        <a:off x="0" y="2259099"/>
        <a:ext cx="9724031" cy="1398600"/>
      </dsp:txXfrm>
    </dsp:sp>
    <dsp:sp modelId="{DE2D6323-C407-4EC2-84C6-52B7804D7D14}">
      <dsp:nvSpPr>
        <dsp:cNvPr id="0" name=""/>
        <dsp:cNvSpPr/>
      </dsp:nvSpPr>
      <dsp:spPr>
        <a:xfrm>
          <a:off x="486201" y="2081979"/>
          <a:ext cx="6806821"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282" tIns="0" rIns="257282" bIns="0" numCol="1" spcCol="1270" anchor="ctr" anchorCtr="0">
          <a:noAutofit/>
        </a:bodyPr>
        <a:lstStyle/>
        <a:p>
          <a:pPr marL="0" lvl="0" indent="0" algn="l" defTabSz="800100">
            <a:lnSpc>
              <a:spcPct val="90000"/>
            </a:lnSpc>
            <a:spcBef>
              <a:spcPct val="0"/>
            </a:spcBef>
            <a:spcAft>
              <a:spcPct val="35000"/>
            </a:spcAft>
            <a:buNone/>
          </a:pPr>
          <a:r>
            <a:rPr lang="en-US" sz="1800" kern="1200"/>
            <a:t>Signs and symptoms of emotional/psychological abuse include:</a:t>
          </a:r>
        </a:p>
      </dsp:txBody>
      <dsp:txXfrm>
        <a:off x="503494" y="2099272"/>
        <a:ext cx="6772235"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CB364-458A-44BE-919D-AF97BC7ECC55}">
      <dsp:nvSpPr>
        <dsp:cNvPr id="0" name=""/>
        <dsp:cNvSpPr/>
      </dsp:nvSpPr>
      <dsp:spPr>
        <a:xfrm>
          <a:off x="3594" y="813467"/>
          <a:ext cx="1946002" cy="27244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55650">
            <a:lnSpc>
              <a:spcPct val="90000"/>
            </a:lnSpc>
            <a:spcBef>
              <a:spcPct val="0"/>
            </a:spcBef>
            <a:spcAft>
              <a:spcPct val="35000"/>
            </a:spcAft>
            <a:buNone/>
          </a:pPr>
          <a:r>
            <a:rPr lang="en-US" sz="1700" kern="1200" dirty="0"/>
            <a:t>Combat Ageism</a:t>
          </a:r>
        </a:p>
      </dsp:txBody>
      <dsp:txXfrm>
        <a:off x="3594" y="1848740"/>
        <a:ext cx="1946002" cy="1634641"/>
      </dsp:txXfrm>
    </dsp:sp>
    <dsp:sp modelId="{5F0ED2B0-906C-42EF-881D-C7333A199167}">
      <dsp:nvSpPr>
        <dsp:cNvPr id="0" name=""/>
        <dsp:cNvSpPr/>
      </dsp:nvSpPr>
      <dsp:spPr>
        <a:xfrm>
          <a:off x="567934" y="1085907"/>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205601"/>
        <a:ext cx="577932" cy="577932"/>
      </dsp:txXfrm>
    </dsp:sp>
    <dsp:sp modelId="{82CA1BBF-65AA-40E4-80B5-2861FD09294D}">
      <dsp:nvSpPr>
        <dsp:cNvPr id="0" name=""/>
        <dsp:cNvSpPr/>
      </dsp:nvSpPr>
      <dsp:spPr>
        <a:xfrm>
          <a:off x="3594" y="3537798"/>
          <a:ext cx="1946002" cy="72"/>
        </a:xfrm>
        <a:prstGeom prst="rect">
          <a:avLst/>
        </a:prstGeom>
        <a:solidFill>
          <a:schemeClr val="accent2">
            <a:hueOff val="12604"/>
            <a:satOff val="1449"/>
            <a:lumOff val="-1155"/>
            <a:alphaOff val="0"/>
          </a:schemeClr>
        </a:solidFill>
        <a:ln w="12700" cap="flat" cmpd="sng" algn="ctr">
          <a:solidFill>
            <a:schemeClr val="accent2">
              <a:hueOff val="12604"/>
              <a:satOff val="1449"/>
              <a:lumOff val="-11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F0CF0-20A7-4A1B-8E04-957D87978130}">
      <dsp:nvSpPr>
        <dsp:cNvPr id="0" name=""/>
        <dsp:cNvSpPr/>
      </dsp:nvSpPr>
      <dsp:spPr>
        <a:xfrm>
          <a:off x="2144196" y="813467"/>
          <a:ext cx="1946002" cy="2724403"/>
        </a:xfrm>
        <a:prstGeom prst="rect">
          <a:avLst/>
        </a:prstGeom>
        <a:solidFill>
          <a:schemeClr val="accent2">
            <a:tint val="40000"/>
            <a:alpha val="90000"/>
            <a:hueOff val="107326"/>
            <a:satOff val="1982"/>
            <a:lumOff val="-221"/>
            <a:alphaOff val="0"/>
          </a:schemeClr>
        </a:solidFill>
        <a:ln w="12700" cap="flat" cmpd="sng" algn="ctr">
          <a:solidFill>
            <a:schemeClr val="accent2">
              <a:tint val="40000"/>
              <a:alpha val="90000"/>
              <a:hueOff val="107326"/>
              <a:satOff val="1982"/>
              <a:lumOff val="-2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55650">
            <a:lnSpc>
              <a:spcPct val="90000"/>
            </a:lnSpc>
            <a:spcBef>
              <a:spcPct val="0"/>
            </a:spcBef>
            <a:spcAft>
              <a:spcPct val="35000"/>
            </a:spcAft>
            <a:buNone/>
          </a:pPr>
          <a:r>
            <a:rPr lang="en-US" sz="1700" kern="1200" dirty="0"/>
            <a:t>Generate Better Data (Prevalence, Risk &amp; Protective Factors)</a:t>
          </a:r>
        </a:p>
      </dsp:txBody>
      <dsp:txXfrm>
        <a:off x="2144196" y="1848740"/>
        <a:ext cx="1946002" cy="1634641"/>
      </dsp:txXfrm>
    </dsp:sp>
    <dsp:sp modelId="{0D7087B8-44E0-47C6-9180-49938E7A8BF2}">
      <dsp:nvSpPr>
        <dsp:cNvPr id="0" name=""/>
        <dsp:cNvSpPr/>
      </dsp:nvSpPr>
      <dsp:spPr>
        <a:xfrm>
          <a:off x="2708537" y="1085907"/>
          <a:ext cx="817320" cy="817320"/>
        </a:xfrm>
        <a:prstGeom prst="ellipse">
          <a:avLst/>
        </a:prstGeom>
        <a:solidFill>
          <a:schemeClr val="accent2">
            <a:hueOff val="25209"/>
            <a:satOff val="2898"/>
            <a:lumOff val="-2310"/>
            <a:alphaOff val="0"/>
          </a:schemeClr>
        </a:solidFill>
        <a:ln w="12700" cap="flat" cmpd="sng" algn="ctr">
          <a:solidFill>
            <a:schemeClr val="accent2">
              <a:hueOff val="25209"/>
              <a:satOff val="2898"/>
              <a:lumOff val="-23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205601"/>
        <a:ext cx="577932" cy="577932"/>
      </dsp:txXfrm>
    </dsp:sp>
    <dsp:sp modelId="{2779CEB4-61E1-4FDA-9C90-0FB01D56BC42}">
      <dsp:nvSpPr>
        <dsp:cNvPr id="0" name=""/>
        <dsp:cNvSpPr/>
      </dsp:nvSpPr>
      <dsp:spPr>
        <a:xfrm>
          <a:off x="2144196" y="3537798"/>
          <a:ext cx="1946002" cy="72"/>
        </a:xfrm>
        <a:prstGeom prst="rect">
          <a:avLst/>
        </a:prstGeom>
        <a:solidFill>
          <a:schemeClr val="accent2">
            <a:hueOff val="37813"/>
            <a:satOff val="4346"/>
            <a:lumOff val="-3464"/>
            <a:alphaOff val="0"/>
          </a:schemeClr>
        </a:solidFill>
        <a:ln w="12700" cap="flat" cmpd="sng" algn="ctr">
          <a:solidFill>
            <a:schemeClr val="accent2">
              <a:hueOff val="37813"/>
              <a:satOff val="4346"/>
              <a:lumOff val="-34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EF838-B74F-432F-8873-5A1E65EFBDF9}">
      <dsp:nvSpPr>
        <dsp:cNvPr id="0" name=""/>
        <dsp:cNvSpPr/>
      </dsp:nvSpPr>
      <dsp:spPr>
        <a:xfrm>
          <a:off x="4284798" y="813467"/>
          <a:ext cx="1946002" cy="2724403"/>
        </a:xfrm>
        <a:prstGeom prst="rect">
          <a:avLst/>
        </a:prstGeom>
        <a:solidFill>
          <a:schemeClr val="accent2">
            <a:tint val="40000"/>
            <a:alpha val="90000"/>
            <a:hueOff val="214651"/>
            <a:satOff val="3964"/>
            <a:lumOff val="-442"/>
            <a:alphaOff val="0"/>
          </a:schemeClr>
        </a:solidFill>
        <a:ln w="12700" cap="flat" cmpd="sng" algn="ctr">
          <a:solidFill>
            <a:schemeClr val="accent2">
              <a:tint val="40000"/>
              <a:alpha val="90000"/>
              <a:hueOff val="214651"/>
              <a:satOff val="3964"/>
              <a:lumOff val="-4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55650">
            <a:lnSpc>
              <a:spcPct val="90000"/>
            </a:lnSpc>
            <a:spcBef>
              <a:spcPct val="0"/>
            </a:spcBef>
            <a:spcAft>
              <a:spcPct val="35000"/>
            </a:spcAft>
            <a:buNone/>
          </a:pPr>
          <a:r>
            <a:rPr lang="en-US" sz="1700" kern="1200" dirty="0"/>
            <a:t>Develop &amp; Scale up Cost-Effective Solutions</a:t>
          </a:r>
        </a:p>
      </dsp:txBody>
      <dsp:txXfrm>
        <a:off x="4284798" y="1848740"/>
        <a:ext cx="1946002" cy="1634641"/>
      </dsp:txXfrm>
    </dsp:sp>
    <dsp:sp modelId="{171E000E-0B4C-4479-920B-FBA78EA8F686}">
      <dsp:nvSpPr>
        <dsp:cNvPr id="0" name=""/>
        <dsp:cNvSpPr/>
      </dsp:nvSpPr>
      <dsp:spPr>
        <a:xfrm>
          <a:off x="4849139" y="1085907"/>
          <a:ext cx="817320" cy="817320"/>
        </a:xfrm>
        <a:prstGeom prst="ellipse">
          <a:avLst/>
        </a:prstGeom>
        <a:solidFill>
          <a:schemeClr val="accent2">
            <a:hueOff val="50417"/>
            <a:satOff val="5795"/>
            <a:lumOff val="-4619"/>
            <a:alphaOff val="0"/>
          </a:schemeClr>
        </a:solidFill>
        <a:ln w="12700" cap="flat" cmpd="sng" algn="ctr">
          <a:solidFill>
            <a:schemeClr val="accent2">
              <a:hueOff val="50417"/>
              <a:satOff val="5795"/>
              <a:lumOff val="-46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205601"/>
        <a:ext cx="577932" cy="577932"/>
      </dsp:txXfrm>
    </dsp:sp>
    <dsp:sp modelId="{2EE60FDA-2680-4E8C-9469-E9D19A2B7D00}">
      <dsp:nvSpPr>
        <dsp:cNvPr id="0" name=""/>
        <dsp:cNvSpPr/>
      </dsp:nvSpPr>
      <dsp:spPr>
        <a:xfrm>
          <a:off x="4284798" y="3537798"/>
          <a:ext cx="1946002" cy="72"/>
        </a:xfrm>
        <a:prstGeom prst="rect">
          <a:avLst/>
        </a:prstGeom>
        <a:solidFill>
          <a:schemeClr val="accent2">
            <a:hueOff val="63022"/>
            <a:satOff val="7244"/>
            <a:lumOff val="-5774"/>
            <a:alphaOff val="0"/>
          </a:schemeClr>
        </a:solidFill>
        <a:ln w="12700" cap="flat" cmpd="sng" algn="ctr">
          <a:solidFill>
            <a:schemeClr val="accent2">
              <a:hueOff val="63022"/>
              <a:satOff val="7244"/>
              <a:lumOff val="-57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8DC64-D9B5-44FF-B632-29916B08E0CB}">
      <dsp:nvSpPr>
        <dsp:cNvPr id="0" name=""/>
        <dsp:cNvSpPr/>
      </dsp:nvSpPr>
      <dsp:spPr>
        <a:xfrm>
          <a:off x="6425401" y="813467"/>
          <a:ext cx="1946002" cy="2724403"/>
        </a:xfrm>
        <a:prstGeom prst="rect">
          <a:avLst/>
        </a:prstGeom>
        <a:solidFill>
          <a:schemeClr val="accent2">
            <a:tint val="40000"/>
            <a:alpha val="90000"/>
            <a:hueOff val="321977"/>
            <a:satOff val="5946"/>
            <a:lumOff val="-664"/>
            <a:alphaOff val="0"/>
          </a:schemeClr>
        </a:solidFill>
        <a:ln w="12700" cap="flat" cmpd="sng" algn="ctr">
          <a:solidFill>
            <a:schemeClr val="accent2">
              <a:tint val="40000"/>
              <a:alpha val="90000"/>
              <a:hueOff val="321977"/>
              <a:satOff val="5946"/>
              <a:lumOff val="-6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55650">
            <a:lnSpc>
              <a:spcPct val="90000"/>
            </a:lnSpc>
            <a:spcBef>
              <a:spcPct val="0"/>
            </a:spcBef>
            <a:spcAft>
              <a:spcPct val="35000"/>
            </a:spcAft>
            <a:buNone/>
          </a:pPr>
          <a:r>
            <a:rPr lang="en-US" sz="1700" kern="1200" dirty="0"/>
            <a:t>Make an Investment Case</a:t>
          </a:r>
        </a:p>
      </dsp:txBody>
      <dsp:txXfrm>
        <a:off x="6425401" y="1848740"/>
        <a:ext cx="1946002" cy="1634641"/>
      </dsp:txXfrm>
    </dsp:sp>
    <dsp:sp modelId="{238B1EC5-56B1-4C23-B401-59A28DF6FA35}">
      <dsp:nvSpPr>
        <dsp:cNvPr id="0" name=""/>
        <dsp:cNvSpPr/>
      </dsp:nvSpPr>
      <dsp:spPr>
        <a:xfrm>
          <a:off x="6989741" y="1085907"/>
          <a:ext cx="817320" cy="817320"/>
        </a:xfrm>
        <a:prstGeom prst="ellipse">
          <a:avLst/>
        </a:prstGeom>
        <a:solidFill>
          <a:schemeClr val="accent2">
            <a:hueOff val="75626"/>
            <a:satOff val="8693"/>
            <a:lumOff val="-6929"/>
            <a:alphaOff val="0"/>
          </a:schemeClr>
        </a:solidFill>
        <a:ln w="12700" cap="flat" cmpd="sng" algn="ctr">
          <a:solidFill>
            <a:schemeClr val="accent2">
              <a:hueOff val="75626"/>
              <a:satOff val="8693"/>
              <a:lumOff val="-69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205601"/>
        <a:ext cx="577932" cy="577932"/>
      </dsp:txXfrm>
    </dsp:sp>
    <dsp:sp modelId="{86764F0C-C7B9-487F-980C-0BD9BFE37836}">
      <dsp:nvSpPr>
        <dsp:cNvPr id="0" name=""/>
        <dsp:cNvSpPr/>
      </dsp:nvSpPr>
      <dsp:spPr>
        <a:xfrm>
          <a:off x="6425401" y="3537798"/>
          <a:ext cx="1946002" cy="72"/>
        </a:xfrm>
        <a:prstGeom prst="rect">
          <a:avLst/>
        </a:prstGeom>
        <a:solidFill>
          <a:schemeClr val="accent2">
            <a:hueOff val="88231"/>
            <a:satOff val="10141"/>
            <a:lumOff val="-8083"/>
            <a:alphaOff val="0"/>
          </a:schemeClr>
        </a:solidFill>
        <a:ln w="12700" cap="flat" cmpd="sng" algn="ctr">
          <a:solidFill>
            <a:schemeClr val="accent2">
              <a:hueOff val="88231"/>
              <a:satOff val="10141"/>
              <a:lumOff val="-80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745B5-AAC5-4866-8F73-8BCE918963AD}">
      <dsp:nvSpPr>
        <dsp:cNvPr id="0" name=""/>
        <dsp:cNvSpPr/>
      </dsp:nvSpPr>
      <dsp:spPr>
        <a:xfrm>
          <a:off x="8566003" y="813467"/>
          <a:ext cx="1946002" cy="2724403"/>
        </a:xfrm>
        <a:prstGeom prst="rect">
          <a:avLst/>
        </a:prstGeom>
        <a:solidFill>
          <a:schemeClr val="accent2">
            <a:tint val="40000"/>
            <a:alpha val="90000"/>
            <a:hueOff val="429303"/>
            <a:satOff val="7928"/>
            <a:lumOff val="-885"/>
            <a:alphaOff val="0"/>
          </a:schemeClr>
        </a:solidFill>
        <a:ln w="12700" cap="flat" cmpd="sng" algn="ctr">
          <a:solidFill>
            <a:schemeClr val="accent2">
              <a:tint val="40000"/>
              <a:alpha val="90000"/>
              <a:hueOff val="429303"/>
              <a:satOff val="7928"/>
              <a:lumOff val="-8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755650">
            <a:lnSpc>
              <a:spcPct val="90000"/>
            </a:lnSpc>
            <a:spcBef>
              <a:spcPct val="0"/>
            </a:spcBef>
            <a:spcAft>
              <a:spcPct val="35000"/>
            </a:spcAft>
            <a:buNone/>
          </a:pPr>
          <a:r>
            <a:rPr lang="en-US" sz="1700" kern="1200" dirty="0"/>
            <a:t>Raise Funds</a:t>
          </a:r>
        </a:p>
      </dsp:txBody>
      <dsp:txXfrm>
        <a:off x="8566003" y="1848740"/>
        <a:ext cx="1946002" cy="1634641"/>
      </dsp:txXfrm>
    </dsp:sp>
    <dsp:sp modelId="{6ED0E807-C0AC-4F8E-AD7D-2CA9620C0FA8}">
      <dsp:nvSpPr>
        <dsp:cNvPr id="0" name=""/>
        <dsp:cNvSpPr/>
      </dsp:nvSpPr>
      <dsp:spPr>
        <a:xfrm>
          <a:off x="9130344" y="1085907"/>
          <a:ext cx="817320" cy="817320"/>
        </a:xfrm>
        <a:prstGeom prst="ellipse">
          <a:avLst/>
        </a:prstGeom>
        <a:solidFill>
          <a:schemeClr val="accent2">
            <a:hueOff val="100835"/>
            <a:satOff val="11590"/>
            <a:lumOff val="-9238"/>
            <a:alphaOff val="0"/>
          </a:schemeClr>
        </a:solidFill>
        <a:ln w="12700" cap="flat" cmpd="sng" algn="ctr">
          <a:solidFill>
            <a:schemeClr val="accent2">
              <a:hueOff val="100835"/>
              <a:satOff val="11590"/>
              <a:lumOff val="-92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205601"/>
        <a:ext cx="577932" cy="577932"/>
      </dsp:txXfrm>
    </dsp:sp>
    <dsp:sp modelId="{EEC21B3D-052C-4D15-B729-9D7EF7EBDDE5}">
      <dsp:nvSpPr>
        <dsp:cNvPr id="0" name=""/>
        <dsp:cNvSpPr/>
      </dsp:nvSpPr>
      <dsp:spPr>
        <a:xfrm>
          <a:off x="8566003" y="3537798"/>
          <a:ext cx="1946002" cy="72"/>
        </a:xfrm>
        <a:prstGeom prst="rect">
          <a:avLst/>
        </a:prstGeom>
        <a:solidFill>
          <a:schemeClr val="accent2">
            <a:hueOff val="113439"/>
            <a:satOff val="13039"/>
            <a:lumOff val="-10393"/>
            <a:alphaOff val="0"/>
          </a:schemeClr>
        </a:solidFill>
        <a:ln w="12700" cap="flat" cmpd="sng" algn="ctr">
          <a:solidFill>
            <a:schemeClr val="accent2">
              <a:hueOff val="113439"/>
              <a:satOff val="13039"/>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9424-BFE2-4337-89EF-1774359579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621457-A966-41FA-8547-336F6277F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96B064-5C3C-4177-A0F1-6ECBD8322052}"/>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5" name="Footer Placeholder 4">
            <a:extLst>
              <a:ext uri="{FF2B5EF4-FFF2-40B4-BE49-F238E27FC236}">
                <a16:creationId xmlns:a16="http://schemas.microsoft.com/office/drawing/2014/main" id="{B7838B2E-3F52-4512-81F2-4676BF29A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2B9F1-8F05-4AE1-A980-B87CA341E501}"/>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313544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C239-4944-4010-B9D0-A87371F361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6CE75-7478-4F1A-AA45-5A59FBE78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61BEB-C165-4BB3-AA98-46819763910F}"/>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5" name="Footer Placeholder 4">
            <a:extLst>
              <a:ext uri="{FF2B5EF4-FFF2-40B4-BE49-F238E27FC236}">
                <a16:creationId xmlns:a16="http://schemas.microsoft.com/office/drawing/2014/main" id="{7A3D20F5-DBE5-4025-B159-0E506DDB5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96054-7F44-4FFE-BAD3-0C7C12781097}"/>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405908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A6010-AE8C-4EF0-9D5D-CCDB411138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135A3A-0D39-4B31-B182-CC3FA13283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2AA38-C58B-4318-A757-B0AEC98F6644}"/>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5" name="Footer Placeholder 4">
            <a:extLst>
              <a:ext uri="{FF2B5EF4-FFF2-40B4-BE49-F238E27FC236}">
                <a16:creationId xmlns:a16="http://schemas.microsoft.com/office/drawing/2014/main" id="{8BD3CBE0-CFED-45B5-9E9A-23E30C947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6C7C3-114B-43DB-9458-899497D3323A}"/>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112715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0CE6-7DCD-43D5-B44C-709667CC9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4A6B9-A55E-43E9-B117-768AE6107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F600F-4D37-4E05-8495-D762019FE47D}"/>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5" name="Footer Placeholder 4">
            <a:extLst>
              <a:ext uri="{FF2B5EF4-FFF2-40B4-BE49-F238E27FC236}">
                <a16:creationId xmlns:a16="http://schemas.microsoft.com/office/drawing/2014/main" id="{BF435D90-52D5-4A70-B3FA-881DFC855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2ECF3-0C75-41F7-98E1-BC8FE17236FD}"/>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126345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472F-20B1-4F15-93D3-E1099FD634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D4A88F-0AFB-479D-B1E7-71B4D5F1C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3C78D-7F36-4066-95E6-2EEF4AC59EDE}"/>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5" name="Footer Placeholder 4">
            <a:extLst>
              <a:ext uri="{FF2B5EF4-FFF2-40B4-BE49-F238E27FC236}">
                <a16:creationId xmlns:a16="http://schemas.microsoft.com/office/drawing/2014/main" id="{5F69CBC2-72E8-4064-88F6-F391097E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8054D-F735-40A9-AE2D-CEB1BF430CF2}"/>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85749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B497-C027-4F13-950C-6DCCE2691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C89C0-7577-4569-9B70-0B8D5BC8A2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D824D6-D9D2-4403-8686-851154071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54ACCD-FA9E-4C7D-9C64-E3B2A66E801C}"/>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6" name="Footer Placeholder 5">
            <a:extLst>
              <a:ext uri="{FF2B5EF4-FFF2-40B4-BE49-F238E27FC236}">
                <a16:creationId xmlns:a16="http://schemas.microsoft.com/office/drawing/2014/main" id="{33024CB4-0057-4DA2-9F94-CED10D44F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A30E8-3015-4156-8BEF-5283508FA895}"/>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424086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964A-F13E-49D2-ADAE-BF8D06BEB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664BAD-123D-4329-9AD0-B88B101316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2631DA-E94A-4F6E-941E-956D5557E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8A6C24-F5EA-44CB-9B9B-C1BDE191B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A8FD8-C0A8-4E01-BE1F-1D7DFA6D83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1F004-B287-4365-84ED-A201F031B927}"/>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8" name="Footer Placeholder 7">
            <a:extLst>
              <a:ext uri="{FF2B5EF4-FFF2-40B4-BE49-F238E27FC236}">
                <a16:creationId xmlns:a16="http://schemas.microsoft.com/office/drawing/2014/main" id="{E0947D35-4B72-43C8-9729-2142DDB2D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2BEBAB-0F24-487B-B70D-EAE2BC2B23B2}"/>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18022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FDE4-1931-429D-95EC-771DEC886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4CAABC-7B7C-40AC-B442-08FBAD5A11A8}"/>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4" name="Footer Placeholder 3">
            <a:extLst>
              <a:ext uri="{FF2B5EF4-FFF2-40B4-BE49-F238E27FC236}">
                <a16:creationId xmlns:a16="http://schemas.microsoft.com/office/drawing/2014/main" id="{AC183973-C4BC-4620-AD4A-B6BD2EA1FB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AB5BD3-3442-4FDA-992C-31495673EA13}"/>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341382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14786-017F-4DF5-A658-AFA260080752}"/>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3" name="Footer Placeholder 2">
            <a:extLst>
              <a:ext uri="{FF2B5EF4-FFF2-40B4-BE49-F238E27FC236}">
                <a16:creationId xmlns:a16="http://schemas.microsoft.com/office/drawing/2014/main" id="{F5F7C0A0-ACB4-40AD-83E1-549784618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52A87-E71F-4323-9E6B-D17B203048DF}"/>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205129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9E0-F2D3-4478-BD81-5E53C8DD9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AF0DD-57FD-4871-A208-98865B253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A25E9C-599A-4A00-8893-0B96C064E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49088-0B36-4336-AC75-EF7C5EDC5F91}"/>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6" name="Footer Placeholder 5">
            <a:extLst>
              <a:ext uri="{FF2B5EF4-FFF2-40B4-BE49-F238E27FC236}">
                <a16:creationId xmlns:a16="http://schemas.microsoft.com/office/drawing/2014/main" id="{12509CAC-2F9F-4530-B17C-03FFB2908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6C4FA-F34B-40CE-9C91-2A83D573352B}"/>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189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628B-2018-48A1-B081-172D55463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4B6723-BBF1-45EC-941F-C22E7C5CD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D6458C-C04B-4A01-B2C1-09D43E1B6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B0A8-7A85-4F6F-A76F-F7B2449C77BA}"/>
              </a:ext>
            </a:extLst>
          </p:cNvPr>
          <p:cNvSpPr>
            <a:spLocks noGrp="1"/>
          </p:cNvSpPr>
          <p:nvPr>
            <p:ph type="dt" sz="half" idx="10"/>
          </p:nvPr>
        </p:nvSpPr>
        <p:spPr/>
        <p:txBody>
          <a:bodyPr/>
          <a:lstStyle/>
          <a:p>
            <a:fld id="{B713F805-8399-442C-A0D7-D50D37C71E32}" type="datetimeFigureOut">
              <a:rPr lang="en-US" smtClean="0"/>
              <a:t>3/21/2023</a:t>
            </a:fld>
            <a:endParaRPr lang="en-US"/>
          </a:p>
        </p:txBody>
      </p:sp>
      <p:sp>
        <p:nvSpPr>
          <p:cNvPr id="6" name="Footer Placeholder 5">
            <a:extLst>
              <a:ext uri="{FF2B5EF4-FFF2-40B4-BE49-F238E27FC236}">
                <a16:creationId xmlns:a16="http://schemas.microsoft.com/office/drawing/2014/main" id="{71A4EEDF-8DCE-4279-811B-2B5C8BDA6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A1137-C8A6-472C-ADF9-6F6D277A9748}"/>
              </a:ext>
            </a:extLst>
          </p:cNvPr>
          <p:cNvSpPr>
            <a:spLocks noGrp="1"/>
          </p:cNvSpPr>
          <p:nvPr>
            <p:ph type="sldNum" sz="quarter" idx="12"/>
          </p:nvPr>
        </p:nvSpPr>
        <p:spPr/>
        <p:txBody>
          <a:bodyPr/>
          <a:lstStyle/>
          <a:p>
            <a:fld id="{02CE64DF-4ECE-439F-B04E-EB252387F62B}" type="slidenum">
              <a:rPr lang="en-US" smtClean="0"/>
              <a:t>‹#›</a:t>
            </a:fld>
            <a:endParaRPr lang="en-US"/>
          </a:p>
        </p:txBody>
      </p:sp>
    </p:spTree>
    <p:extLst>
      <p:ext uri="{BB962C8B-B14F-4D97-AF65-F5344CB8AC3E}">
        <p14:creationId xmlns:p14="http://schemas.microsoft.com/office/powerpoint/2010/main" val="355693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2D16A-38FB-44FE-84F3-6F3EB5BD6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1CE41-6DAB-4E35-8115-80AAB886F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2EDC7-705E-417C-8776-F2394C9F6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3F805-8399-442C-A0D7-D50D37C71E32}" type="datetimeFigureOut">
              <a:rPr lang="en-US" smtClean="0"/>
              <a:t>3/21/2023</a:t>
            </a:fld>
            <a:endParaRPr lang="en-US"/>
          </a:p>
        </p:txBody>
      </p:sp>
      <p:sp>
        <p:nvSpPr>
          <p:cNvPr id="5" name="Footer Placeholder 4">
            <a:extLst>
              <a:ext uri="{FF2B5EF4-FFF2-40B4-BE49-F238E27FC236}">
                <a16:creationId xmlns:a16="http://schemas.microsoft.com/office/drawing/2014/main" id="{19A6C1D5-C952-4F4C-8F0B-9082057CF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80FBBF-472B-4177-87F0-64407C4BF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E64DF-4ECE-439F-B04E-EB252387F62B}" type="slidenum">
              <a:rPr lang="en-US" smtClean="0"/>
              <a:t>‹#›</a:t>
            </a:fld>
            <a:endParaRPr lang="en-US"/>
          </a:p>
        </p:txBody>
      </p:sp>
    </p:spTree>
    <p:extLst>
      <p:ext uri="{BB962C8B-B14F-4D97-AF65-F5344CB8AC3E}">
        <p14:creationId xmlns:p14="http://schemas.microsoft.com/office/powerpoint/2010/main" val="1756931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wmopen-mathforliberalarts/chapter/module-overview/"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decadeofhealthyageing.org/about/join-us/collaborative" TargetMode="External"/><Relationship Id="rId1" Type="http://schemas.openxmlformats.org/officeDocument/2006/relationships/slideLayout" Target="../slideLayouts/slideLayout9.xml"/><Relationship Id="rId4" Type="http://schemas.openxmlformats.org/officeDocument/2006/relationships/hyperlink" Target="http://www.flickr.com/photos/myfuturedotcom/6052491503/"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decadeofhealthyageing.or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eldermistreatment.usc.edu/wp-content/uploads/2018/03/NCEA_12things_508-1.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who.int/news-room/fact-sheets/detail/abuse-of-older-people" TargetMode="External"/><Relationship Id="rId3" Type="http://schemas.openxmlformats.org/officeDocument/2006/relationships/hyperlink" Target="https://www.investopedia.com/terms/s/suspicious-activity-report.asp" TargetMode="External"/><Relationship Id="rId7" Type="http://schemas.openxmlformats.org/officeDocument/2006/relationships/hyperlink" Target="https://ncea.acl.gov/Suspect-Abuse/Abuse-Types.aspx" TargetMode="External"/><Relationship Id="rId12" Type="http://schemas.openxmlformats.org/officeDocument/2006/relationships/hyperlink" Target="https://app.leg.wa.gov/rcw/default.aspx?cite=74.34.005" TargetMode="External"/><Relationship Id="rId2" Type="http://schemas.openxmlformats.org/officeDocument/2006/relationships/hyperlink" Target="https://www.fincen.gov/sites/default/files/advisory/2022-06-15/FinCEN%20Advisory%20Elder%20Financial%20Exploitation%20FINAL%20508.pdf" TargetMode="External"/><Relationship Id="rId1" Type="http://schemas.openxmlformats.org/officeDocument/2006/relationships/slideLayout" Target="../slideLayouts/slideLayout2.xml"/><Relationship Id="rId6" Type="http://schemas.openxmlformats.org/officeDocument/2006/relationships/hyperlink" Target="https://www.who.int/publications/i/item/9789240052550" TargetMode="External"/><Relationship Id="rId11" Type="http://schemas.openxmlformats.org/officeDocument/2006/relationships/hyperlink" Target="https://app.leg.wa.gov/RCW/default.aspx?cite=11.130.580&amp;pdf=true" TargetMode="External"/><Relationship Id="rId5" Type="http://schemas.openxmlformats.org/officeDocument/2006/relationships/hyperlink" Target="http://www.dhs.state.or.us/spd/tools/cm/aps/community/neglect_aband.pdf" TargetMode="External"/><Relationship Id="rId10" Type="http://schemas.openxmlformats.org/officeDocument/2006/relationships/hyperlink" Target="https://app.leg.wa.gov/RCW/default.aspx?cite=11.130.265&amp;pdf=true" TargetMode="External"/><Relationship Id="rId4" Type="http://schemas.openxmlformats.org/officeDocument/2006/relationships/hyperlink" Target="https://app.leg.wa.gov/rcw/default.aspx?cite=74.34.020" TargetMode="External"/><Relationship Id="rId9" Type="http://schemas.openxmlformats.org/officeDocument/2006/relationships/hyperlink" Target="https://www.dshs.wa.gov/altsa/about-u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kim_carpenter_nj/6206017665/"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theconversation.com/elderly-men-have-the-highest-suicide-rate-and-ageism-stops-us-from-doing-something-about-it-46923"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27CF5-0A84-4BA2-AE6C-C3B257C9EBFC}"/>
              </a:ext>
            </a:extLst>
          </p:cNvPr>
          <p:cNvSpPr>
            <a:spLocks noGrp="1"/>
          </p:cNvSpPr>
          <p:nvPr>
            <p:ph type="ctrTitle"/>
          </p:nvPr>
        </p:nvSpPr>
        <p:spPr>
          <a:xfrm>
            <a:off x="965200" y="1567843"/>
            <a:ext cx="3712224" cy="3714496"/>
          </a:xfrm>
        </p:spPr>
        <p:txBody>
          <a:bodyPr vert="horz" lIns="91440" tIns="45720" rIns="91440" bIns="45720" rtlCol="0" anchor="ctr">
            <a:normAutofit/>
          </a:bodyPr>
          <a:lstStyle/>
          <a:p>
            <a:pPr algn="l"/>
            <a:r>
              <a:rPr lang="en-US" sz="4800" b="1" kern="1200">
                <a:solidFill>
                  <a:schemeClr val="tx1"/>
                </a:solidFill>
                <a:latin typeface="+mj-lt"/>
                <a:ea typeface="+mj-ea"/>
                <a:cs typeface="+mj-cs"/>
              </a:rPr>
              <a:t>Older Adult Abuse &amp; Exploitation</a:t>
            </a:r>
            <a:endParaRPr lang="en-US" sz="4800" b="1" kern="1200" dirty="0">
              <a:solidFill>
                <a:schemeClr val="tx1"/>
              </a:solidFill>
              <a:latin typeface="+mj-lt"/>
              <a:ea typeface="+mj-ea"/>
              <a:cs typeface="+mj-cs"/>
            </a:endParaRPr>
          </a:p>
        </p:txBody>
      </p:sp>
      <p:grpSp>
        <p:nvGrpSpPr>
          <p:cNvPr id="35" name="Group 29">
            <a:extLst>
              <a:ext uri="{FF2B5EF4-FFF2-40B4-BE49-F238E27FC236}">
                <a16:creationId xmlns:a16="http://schemas.microsoft.com/office/drawing/2014/main" id="{2C3846A5-A498-4C9E-B4DC-13532657D7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506" y="643467"/>
            <a:ext cx="1128382" cy="847206"/>
            <a:chOff x="8183879" y="1000124"/>
            <a:chExt cx="1562267" cy="1172973"/>
          </a:xfrm>
        </p:grpSpPr>
        <p:sp>
          <p:nvSpPr>
            <p:cNvPr id="31" name="Freeform 5">
              <a:extLst>
                <a:ext uri="{FF2B5EF4-FFF2-40B4-BE49-F238E27FC236}">
                  <a16:creationId xmlns:a16="http://schemas.microsoft.com/office/drawing/2014/main" id="{8A845FC1-FE68-40DE-B785-AA0F3DBD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5">
              <a:extLst>
                <a:ext uri="{FF2B5EF4-FFF2-40B4-BE49-F238E27FC236}">
                  <a16:creationId xmlns:a16="http://schemas.microsoft.com/office/drawing/2014/main" id="{C26048ED-7A92-4694-A168-2C6C5C0D6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4" name="Freeform: Shape 33">
            <a:extLst>
              <a:ext uri="{FF2B5EF4-FFF2-40B4-BE49-F238E27FC236}">
                <a16:creationId xmlns:a16="http://schemas.microsoft.com/office/drawing/2014/main" id="{662A3FAA-D056-4098-8115-EA61EAF06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645" y="839534"/>
            <a:ext cx="6781601" cy="5652388"/>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85D960F9-665C-4D37-ACAC-960692836242}"/>
              </a:ext>
            </a:extLst>
          </p:cNvPr>
          <p:cNvSpPr>
            <a:spLocks noGrp="1"/>
          </p:cNvSpPr>
          <p:nvPr>
            <p:ph type="subTitle" idx="1"/>
          </p:nvPr>
        </p:nvSpPr>
        <p:spPr>
          <a:xfrm>
            <a:off x="6209382" y="2096162"/>
            <a:ext cx="3894161" cy="2657858"/>
          </a:xfrm>
        </p:spPr>
        <p:txBody>
          <a:bodyPr vert="horz" lIns="91440" tIns="45720" rIns="91440" bIns="45720" rtlCol="0" anchor="ctr">
            <a:normAutofit/>
          </a:bodyPr>
          <a:lstStyle/>
          <a:p>
            <a:pPr algn="l"/>
            <a:r>
              <a:rPr lang="en-US" sz="2000">
                <a:solidFill>
                  <a:schemeClr val="bg1"/>
                </a:solidFill>
              </a:rPr>
              <a:t>Spokane Estate Planning Council</a:t>
            </a:r>
          </a:p>
          <a:p>
            <a:pPr algn="l"/>
            <a:r>
              <a:rPr lang="en-US" sz="2000">
                <a:solidFill>
                  <a:schemeClr val="bg1"/>
                </a:solidFill>
              </a:rPr>
              <a:t>March 21, 2023</a:t>
            </a:r>
            <a:br>
              <a:rPr lang="en-US" sz="2000">
                <a:solidFill>
                  <a:schemeClr val="bg1"/>
                </a:solidFill>
              </a:rPr>
            </a:br>
            <a:endParaRPr lang="en-US" sz="2000">
              <a:solidFill>
                <a:schemeClr val="bg1"/>
              </a:solidFill>
            </a:endParaRPr>
          </a:p>
          <a:p>
            <a:pPr algn="l"/>
            <a:r>
              <a:rPr lang="en-US" sz="2000">
                <a:solidFill>
                  <a:schemeClr val="bg1"/>
                </a:solidFill>
              </a:rPr>
              <a:t>Dennis P. Hession, JD, LLM</a:t>
            </a:r>
            <a:endParaRPr lang="en-US" sz="2000" dirty="0">
              <a:solidFill>
                <a:schemeClr val="bg1"/>
              </a:solidFill>
            </a:endParaRPr>
          </a:p>
        </p:txBody>
      </p:sp>
    </p:spTree>
    <p:extLst>
      <p:ext uri="{BB962C8B-B14F-4D97-AF65-F5344CB8AC3E}">
        <p14:creationId xmlns:p14="http://schemas.microsoft.com/office/powerpoint/2010/main" val="397720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52E1BF-1F94-4CEC-AC4A-3C0741578D12}"/>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200" kern="1200" dirty="0">
                <a:solidFill>
                  <a:srgbClr val="FFFFFF"/>
                </a:solidFill>
                <a:latin typeface="+mj-lt"/>
                <a:ea typeface="+mj-ea"/>
                <a:cs typeface="+mj-cs"/>
              </a:rPr>
              <a:t>Financial Exploitation²</a:t>
            </a:r>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5" name="Content Placeholder 4">
            <a:extLst>
              <a:ext uri="{FF2B5EF4-FFF2-40B4-BE49-F238E27FC236}">
                <a16:creationId xmlns:a16="http://schemas.microsoft.com/office/drawing/2014/main" id="{CAF8B316-7A1B-4659-9FA1-DB957D0BBB9A}"/>
              </a:ext>
            </a:extLst>
          </p:cNvPr>
          <p:cNvSpPr>
            <a:spLocks noGrp="1"/>
          </p:cNvSpPr>
          <p:nvPr>
            <p:ph sz="half" idx="1"/>
          </p:nvPr>
        </p:nvSpPr>
        <p:spPr>
          <a:xfrm>
            <a:off x="6297233" y="518400"/>
            <a:ext cx="4771607" cy="5837949"/>
          </a:xfrm>
        </p:spPr>
        <p:txBody>
          <a:bodyPr vert="horz" lIns="91440" tIns="45720" rIns="91440" bIns="45720" rtlCol="0" anchor="ctr">
            <a:normAutofit/>
          </a:bodyPr>
          <a:lstStyle/>
          <a:p>
            <a:pPr marL="0" indent="0">
              <a:buNone/>
            </a:pPr>
            <a:r>
              <a:rPr lang="en-US" sz="2400" b="1" dirty="0">
                <a:solidFill>
                  <a:schemeClr val="tx1">
                    <a:alpha val="80000"/>
                  </a:schemeClr>
                </a:solidFill>
              </a:rPr>
              <a:t>Elder Theft</a:t>
            </a:r>
            <a:br>
              <a:rPr lang="en-US" sz="2000" b="1" dirty="0">
                <a:solidFill>
                  <a:schemeClr val="tx1">
                    <a:alpha val="80000"/>
                  </a:schemeClr>
                </a:solidFill>
              </a:rPr>
            </a:br>
            <a:endParaRPr lang="en-US" sz="2000" b="1" dirty="0">
              <a:solidFill>
                <a:schemeClr val="tx1">
                  <a:alpha val="80000"/>
                </a:schemeClr>
              </a:solidFill>
            </a:endParaRPr>
          </a:p>
          <a:p>
            <a:r>
              <a:rPr lang="en-US" sz="2000" dirty="0">
                <a:solidFill>
                  <a:schemeClr val="tx1">
                    <a:alpha val="80000"/>
                  </a:schemeClr>
                </a:solidFill>
              </a:rPr>
              <a:t>Perpetrators often family members &amp; non-family caregivers</a:t>
            </a:r>
          </a:p>
          <a:p>
            <a:r>
              <a:rPr lang="en-US" sz="2000" dirty="0">
                <a:solidFill>
                  <a:schemeClr val="tx1">
                    <a:alpha val="80000"/>
                  </a:schemeClr>
                </a:solidFill>
              </a:rPr>
              <a:t>Abuse position of trust</a:t>
            </a:r>
          </a:p>
          <a:p>
            <a:r>
              <a:rPr lang="en-US" sz="2000" dirty="0">
                <a:solidFill>
                  <a:schemeClr val="tx1">
                    <a:alpha val="80000"/>
                  </a:schemeClr>
                </a:solidFill>
              </a:rPr>
              <a:t>Access to information/finances</a:t>
            </a:r>
          </a:p>
          <a:p>
            <a:r>
              <a:rPr lang="en-US" sz="2000" dirty="0">
                <a:solidFill>
                  <a:schemeClr val="tx1">
                    <a:alpha val="80000"/>
                  </a:schemeClr>
                </a:solidFill>
              </a:rPr>
              <a:t>Commonly forms include:</a:t>
            </a:r>
            <a:br>
              <a:rPr lang="en-US" sz="2000" dirty="0">
                <a:solidFill>
                  <a:schemeClr val="tx1">
                    <a:alpha val="80000"/>
                  </a:schemeClr>
                </a:solidFill>
              </a:rPr>
            </a:br>
            <a:endParaRPr lang="en-US" sz="2000" dirty="0">
              <a:solidFill>
                <a:schemeClr val="tx1">
                  <a:alpha val="80000"/>
                </a:schemeClr>
              </a:solidFill>
            </a:endParaRPr>
          </a:p>
          <a:p>
            <a:pPr lvl="1"/>
            <a:r>
              <a:rPr lang="en-US" sz="2000" dirty="0">
                <a:solidFill>
                  <a:schemeClr val="tx1">
                    <a:alpha val="80000"/>
                  </a:schemeClr>
                </a:solidFill>
              </a:rPr>
              <a:t>Exploitation of legal guardianships </a:t>
            </a:r>
          </a:p>
          <a:p>
            <a:pPr lvl="1"/>
            <a:r>
              <a:rPr lang="en-US" sz="2000" dirty="0">
                <a:solidFill>
                  <a:schemeClr val="tx1">
                    <a:alpha val="80000"/>
                  </a:schemeClr>
                </a:solidFill>
              </a:rPr>
              <a:t>Exploitation of power of attorney arrangements </a:t>
            </a:r>
          </a:p>
          <a:p>
            <a:pPr lvl="1"/>
            <a:r>
              <a:rPr lang="en-US" sz="2000" dirty="0">
                <a:solidFill>
                  <a:schemeClr val="tx1">
                    <a:alpha val="80000"/>
                  </a:schemeClr>
                </a:solidFill>
              </a:rPr>
              <a:t>Fraudulent investments	</a:t>
            </a:r>
          </a:p>
          <a:p>
            <a:pPr lvl="1"/>
            <a:r>
              <a:rPr lang="en-US" sz="2000" dirty="0">
                <a:solidFill>
                  <a:schemeClr val="tx1">
                    <a:alpha val="80000"/>
                  </a:schemeClr>
                </a:solidFill>
              </a:rPr>
              <a:t>Theft of savings/retirement accounts</a:t>
            </a:r>
          </a:p>
          <a:p>
            <a:pPr lvl="1"/>
            <a:r>
              <a:rPr lang="en-US" sz="2000" dirty="0">
                <a:solidFill>
                  <a:schemeClr val="tx1">
                    <a:alpha val="80000"/>
                  </a:schemeClr>
                </a:solidFill>
              </a:rPr>
              <a:t>Theft of Social Security benefits /other income</a:t>
            </a:r>
          </a:p>
          <a:p>
            <a:pPr lvl="1"/>
            <a:r>
              <a:rPr lang="en-US" sz="2000" dirty="0">
                <a:solidFill>
                  <a:schemeClr val="tx1">
                    <a:alpha val="80000"/>
                  </a:schemeClr>
                </a:solidFill>
              </a:rPr>
              <a:t>Transferring property/assets, or accessing credit cards</a:t>
            </a:r>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6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4AB6E0-6171-4AE5-92AA-7F906D31F86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Financial Exploitation²</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5">
            <a:extLst>
              <a:ext uri="{FF2B5EF4-FFF2-40B4-BE49-F238E27FC236}">
                <a16:creationId xmlns:a16="http://schemas.microsoft.com/office/drawing/2014/main" id="{A8C73D33-D577-4CDB-A7E3-8F1F03311617}"/>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marL="0" indent="0">
              <a:buNone/>
            </a:pPr>
            <a:r>
              <a:rPr lang="en-US" sz="2400" b="1" dirty="0"/>
              <a:t>Elder Scams</a:t>
            </a:r>
            <a:br>
              <a:rPr lang="en-US" sz="1600" b="1" dirty="0"/>
            </a:br>
            <a:endParaRPr lang="en-US" sz="1600" b="1" dirty="0"/>
          </a:p>
          <a:p>
            <a:r>
              <a:rPr lang="en-US" sz="1600" dirty="0"/>
              <a:t>Perpetrators defraud victims into sending payments or persuading them to share </a:t>
            </a:r>
            <a:r>
              <a:rPr lang="en-US" sz="1600" b="1" dirty="0"/>
              <a:t>Personal Identifiable Information (PII) </a:t>
            </a:r>
            <a:r>
              <a:rPr lang="en-US" sz="1600" dirty="0"/>
              <a:t>under false pretenses</a:t>
            </a:r>
          </a:p>
          <a:p>
            <a:r>
              <a:rPr lang="en-US" sz="1600" dirty="0"/>
              <a:t>Scammers often outside of the US</a:t>
            </a:r>
          </a:p>
          <a:p>
            <a:r>
              <a:rPr lang="en-US" sz="1600" dirty="0"/>
              <a:t>Often impersonate:</a:t>
            </a:r>
            <a:br>
              <a:rPr lang="en-US" sz="1600" dirty="0"/>
            </a:br>
            <a:endParaRPr lang="en-US" sz="1600" dirty="0"/>
          </a:p>
          <a:p>
            <a:pPr lvl="1"/>
            <a:r>
              <a:rPr lang="en-US" sz="1600" dirty="0"/>
              <a:t>Government officials</a:t>
            </a:r>
          </a:p>
          <a:p>
            <a:pPr lvl="1"/>
            <a:r>
              <a:rPr lang="en-US" sz="1600" dirty="0"/>
              <a:t>Law enforcement agencies</a:t>
            </a:r>
          </a:p>
          <a:p>
            <a:pPr lvl="1"/>
            <a:r>
              <a:rPr lang="en-US" sz="1600" dirty="0"/>
              <a:t>Technical and support customer representatives</a:t>
            </a:r>
          </a:p>
          <a:p>
            <a:pPr lvl="1"/>
            <a:r>
              <a:rPr lang="en-US" sz="1600" dirty="0"/>
              <a:t>Social media connections </a:t>
            </a:r>
          </a:p>
          <a:p>
            <a:pPr lvl="1"/>
            <a:r>
              <a:rPr lang="en-US" sz="1600" dirty="0"/>
              <a:t>Family/friends</a:t>
            </a:r>
            <a:br>
              <a:rPr lang="en-US" sz="1600" dirty="0"/>
            </a:br>
            <a:endParaRPr lang="en-US" sz="1600" dirty="0"/>
          </a:p>
          <a:p>
            <a:r>
              <a:rPr lang="en-US" sz="1600" dirty="0"/>
              <a:t>May take money through:</a:t>
            </a:r>
            <a:br>
              <a:rPr lang="en-US" sz="1600" dirty="0"/>
            </a:br>
            <a:endParaRPr lang="en-US" sz="1600" dirty="0"/>
          </a:p>
          <a:p>
            <a:pPr lvl="1"/>
            <a:r>
              <a:rPr lang="en-US" sz="1600" dirty="0"/>
              <a:t>Wire transfers</a:t>
            </a:r>
          </a:p>
          <a:p>
            <a:pPr lvl="1"/>
            <a:r>
              <a:rPr lang="en-US" sz="1600" dirty="0"/>
              <a:t>Prepaid access cards / gift cards </a:t>
            </a:r>
          </a:p>
          <a:p>
            <a:pPr lvl="1"/>
            <a:r>
              <a:rPr lang="en-US" sz="1600" dirty="0"/>
              <a:t>Tracked delivery of cash or cash pickup at the victim’s house </a:t>
            </a:r>
          </a:p>
          <a:p>
            <a:pPr lvl="1"/>
            <a:r>
              <a:rPr lang="en-US" sz="1600" dirty="0"/>
              <a:t>ATM deposits and convertible virtual currency (CVC)</a:t>
            </a:r>
          </a:p>
          <a:p>
            <a:endParaRPr lang="en-US" sz="1000" b="1" dirty="0"/>
          </a:p>
          <a:p>
            <a:pPr marL="0"/>
            <a:endParaRPr lang="en-US" sz="1000" b="1" dirty="0"/>
          </a:p>
        </p:txBody>
      </p:sp>
    </p:spTree>
    <p:extLst>
      <p:ext uri="{BB962C8B-B14F-4D97-AF65-F5344CB8AC3E}">
        <p14:creationId xmlns:p14="http://schemas.microsoft.com/office/powerpoint/2010/main" val="114135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420336-D349-46CF-9830-574507A4C0E7}"/>
              </a:ext>
            </a:extLst>
          </p:cNvPr>
          <p:cNvSpPr>
            <a:spLocks noGrp="1"/>
          </p:cNvSpPr>
          <p:nvPr>
            <p:ph type="title"/>
          </p:nvPr>
        </p:nvSpPr>
        <p:spPr>
          <a:xfrm>
            <a:off x="612648" y="1078992"/>
            <a:ext cx="6268770" cy="1536192"/>
          </a:xfrm>
        </p:spPr>
        <p:txBody>
          <a:bodyPr anchor="b">
            <a:normAutofit/>
          </a:bodyPr>
          <a:lstStyle/>
          <a:p>
            <a:r>
              <a:rPr lang="en-US" sz="5200" dirty="0"/>
              <a:t>Suspicious Activity Reporting</a:t>
            </a:r>
          </a:p>
        </p:txBody>
      </p:sp>
      <p:sp>
        <p:nvSpPr>
          <p:cNvPr id="37"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0591F506-9D80-4246-8A06-5FCC11A44D44}"/>
              </a:ext>
            </a:extLst>
          </p:cNvPr>
          <p:cNvSpPr>
            <a:spLocks noGrp="1"/>
          </p:cNvSpPr>
          <p:nvPr>
            <p:ph idx="1"/>
          </p:nvPr>
        </p:nvSpPr>
        <p:spPr>
          <a:xfrm>
            <a:off x="615458" y="3355848"/>
            <a:ext cx="6268770" cy="2825496"/>
          </a:xfrm>
        </p:spPr>
        <p:txBody>
          <a:bodyPr>
            <a:normAutofit lnSpcReduction="10000"/>
          </a:bodyPr>
          <a:lstStyle/>
          <a:p>
            <a:r>
              <a:rPr lang="en-US" sz="1700" dirty="0"/>
              <a:t>A Suspicious Activity Report (SAR) is a tool provided under the Bank Secrecy Act (BSA) of 1970 for monitoring suspicious activities that would not ordinarily be flagged under other reports (such as the currency transaction report)³</a:t>
            </a:r>
          </a:p>
          <a:p>
            <a:r>
              <a:rPr lang="en-US" sz="1700" dirty="0"/>
              <a:t>A financial institution is required to file a SAR if it knows, suspects, or has reason to suspect the use of the financial institution to facilitate criminal activity, </a:t>
            </a:r>
            <a:r>
              <a:rPr lang="en-US" sz="1700" b="1" i="1" dirty="0"/>
              <a:t>including EFE²</a:t>
            </a:r>
          </a:p>
          <a:p>
            <a:r>
              <a:rPr lang="en-US" sz="1700" dirty="0"/>
              <a:t>The Financial Crimes Enforcement Network (FinCEN) first added an “Elder Financial Exploitation” checkbox to the SAR Form in 2012 and encourages financial institutions to mark the box when filing an EFE-related SAR²</a:t>
            </a:r>
            <a:endParaRPr lang="en-US" sz="1700" b="1" i="1" dirty="0"/>
          </a:p>
        </p:txBody>
      </p:sp>
      <p:pic>
        <p:nvPicPr>
          <p:cNvPr id="8" name="Picture 7" descr="Codes on papers">
            <a:extLst>
              <a:ext uri="{FF2B5EF4-FFF2-40B4-BE49-F238E27FC236}">
                <a16:creationId xmlns:a16="http://schemas.microsoft.com/office/drawing/2014/main" id="{C4D4D0FD-34FD-50EB-556B-58082D114FC3}"/>
              </a:ext>
            </a:extLst>
          </p:cNvPr>
          <p:cNvPicPr>
            <a:picLocks noChangeAspect="1"/>
          </p:cNvPicPr>
          <p:nvPr/>
        </p:nvPicPr>
        <p:blipFill rotWithShape="1">
          <a:blip r:embed="rId2"/>
          <a:srcRect l="29333" r="26789" b="-1"/>
          <a:stretch/>
        </p:blipFill>
        <p:spPr>
          <a:xfrm>
            <a:off x="7684006" y="10"/>
            <a:ext cx="4507993" cy="6857990"/>
          </a:xfrm>
          <a:prstGeom prst="rect">
            <a:avLst/>
          </a:prstGeom>
        </p:spPr>
      </p:pic>
    </p:spTree>
    <p:extLst>
      <p:ext uri="{BB962C8B-B14F-4D97-AF65-F5344CB8AC3E}">
        <p14:creationId xmlns:p14="http://schemas.microsoft.com/office/powerpoint/2010/main" val="325548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80371B-161B-451E-915B-258C93885A93}"/>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Other Forms of Older Person Abuse</a:t>
            </a:r>
          </a:p>
        </p:txBody>
      </p:sp>
      <p:graphicFrame>
        <p:nvGraphicFramePr>
          <p:cNvPr id="5" name="Content Placeholder 2">
            <a:extLst>
              <a:ext uri="{FF2B5EF4-FFF2-40B4-BE49-F238E27FC236}">
                <a16:creationId xmlns:a16="http://schemas.microsoft.com/office/drawing/2014/main" id="{662EE2E4-B9FA-0F39-8411-5AEAFEDFA85E}"/>
              </a:ext>
            </a:extLst>
          </p:cNvPr>
          <p:cNvGraphicFramePr>
            <a:graphicFrameLocks noGrp="1"/>
          </p:cNvGraphicFramePr>
          <p:nvPr>
            <p:ph idx="1"/>
            <p:extLst>
              <p:ext uri="{D42A27DB-BD31-4B8C-83A1-F6EECF244321}">
                <p14:modId xmlns:p14="http://schemas.microsoft.com/office/powerpoint/2010/main" val="131720504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41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3CBE6E-E6B2-417D-A61A-D5F70F02A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466BE98-0341-4CFA-8601-3E68FB73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71D2E-3BF1-4283-8199-22E336BF105A}"/>
              </a:ext>
            </a:extLst>
          </p:cNvPr>
          <p:cNvSpPr>
            <a:spLocks noGrp="1"/>
          </p:cNvSpPr>
          <p:nvPr>
            <p:ph type="title"/>
          </p:nvPr>
        </p:nvSpPr>
        <p:spPr>
          <a:xfrm>
            <a:off x="680539" y="1458180"/>
            <a:ext cx="3100522" cy="3941640"/>
          </a:xfrm>
        </p:spPr>
        <p:txBody>
          <a:bodyPr>
            <a:normAutofit/>
          </a:bodyPr>
          <a:lstStyle/>
          <a:p>
            <a:r>
              <a:rPr lang="en-US" sz="2800" b="1" dirty="0">
                <a:solidFill>
                  <a:schemeClr val="bg1"/>
                </a:solidFill>
              </a:rPr>
              <a:t>Physical Abuse</a:t>
            </a:r>
            <a:br>
              <a:rPr lang="en-US" sz="2800" dirty="0">
                <a:solidFill>
                  <a:schemeClr val="bg1"/>
                </a:solidFill>
              </a:rPr>
            </a:br>
            <a:br>
              <a:rPr lang="en-US" sz="2800" dirty="0">
                <a:solidFill>
                  <a:schemeClr val="bg1"/>
                </a:solidFill>
              </a:rPr>
            </a:br>
            <a:r>
              <a:rPr lang="en-US" sz="2000" i="1" dirty="0">
                <a:solidFill>
                  <a:schemeClr val="bg1"/>
                </a:solidFill>
              </a:rPr>
              <a:t>“The use of physical force that may result in bodily injury, physical pain, or impairment” ⁷</a:t>
            </a:r>
            <a:br>
              <a:rPr lang="en-US" sz="2800" i="1" dirty="0">
                <a:solidFill>
                  <a:schemeClr val="bg1"/>
                </a:solidFill>
              </a:rPr>
            </a:br>
            <a:endParaRPr lang="en-US" sz="2800" i="1" dirty="0">
              <a:solidFill>
                <a:schemeClr val="bg1"/>
              </a:solidFill>
            </a:endParaRPr>
          </a:p>
        </p:txBody>
      </p:sp>
      <p:sp>
        <p:nvSpPr>
          <p:cNvPr id="23" name="Rectangle 22">
            <a:extLst>
              <a:ext uri="{FF2B5EF4-FFF2-40B4-BE49-F238E27FC236}">
                <a16:creationId xmlns:a16="http://schemas.microsoft.com/office/drawing/2014/main" id="{663E89A1-984A-4500-9453-4203AD1B8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6DF45842-8DAA-4C2E-8382-814D9066C26D}"/>
              </a:ext>
            </a:extLst>
          </p:cNvPr>
          <p:cNvSpPr>
            <a:spLocks noGrp="1"/>
          </p:cNvSpPr>
          <p:nvPr>
            <p:ph idx="1"/>
          </p:nvPr>
        </p:nvSpPr>
        <p:spPr>
          <a:xfrm>
            <a:off x="5801851" y="1458180"/>
            <a:ext cx="5337242" cy="3941640"/>
          </a:xfrm>
        </p:spPr>
        <p:txBody>
          <a:bodyPr anchor="ctr">
            <a:normAutofit/>
          </a:bodyPr>
          <a:lstStyle/>
          <a:p>
            <a:r>
              <a:rPr lang="en-US" sz="1400" dirty="0"/>
              <a:t>Signs and symptoms may include:⁷</a:t>
            </a:r>
            <a:br>
              <a:rPr lang="en-US" sz="1400" dirty="0"/>
            </a:br>
            <a:endParaRPr lang="en-US" sz="1400" dirty="0"/>
          </a:p>
          <a:p>
            <a:pPr lvl="1"/>
            <a:r>
              <a:rPr lang="en-US" sz="1400" dirty="0"/>
              <a:t>Bruises, black eyes, welts, lacerations, and rope marks</a:t>
            </a:r>
          </a:p>
          <a:p>
            <a:pPr lvl="1"/>
            <a:r>
              <a:rPr lang="en-US" sz="1400" dirty="0"/>
              <a:t>Bone fractures, broken bones, and skull fractures</a:t>
            </a:r>
          </a:p>
          <a:p>
            <a:pPr lvl="1"/>
            <a:r>
              <a:rPr lang="en-US" sz="1400" dirty="0"/>
              <a:t>Open wounds, cuts, punctures, untreated injuries in various stages of healing</a:t>
            </a:r>
          </a:p>
          <a:p>
            <a:pPr lvl="1"/>
            <a:r>
              <a:rPr lang="en-US" sz="1400" dirty="0"/>
              <a:t>Sprains, dislocations, and internal injuries/bleeding</a:t>
            </a:r>
          </a:p>
          <a:p>
            <a:pPr lvl="1"/>
            <a:r>
              <a:rPr lang="en-US" sz="1400" dirty="0"/>
              <a:t>Broken eyeglasses/frames, physical signs of being subjected to punishment, and signs of being restrained</a:t>
            </a:r>
          </a:p>
          <a:p>
            <a:pPr lvl="1"/>
            <a:r>
              <a:rPr lang="en-US" sz="1400" dirty="0"/>
              <a:t>Laboratory findings of medication overdose or under utilization of prescribed drugs</a:t>
            </a:r>
          </a:p>
          <a:p>
            <a:pPr lvl="1"/>
            <a:r>
              <a:rPr lang="en-US" sz="1400" dirty="0"/>
              <a:t>An elder's report of being hit, slapped, kicked, or mistreated</a:t>
            </a:r>
          </a:p>
          <a:p>
            <a:pPr lvl="1"/>
            <a:r>
              <a:rPr lang="en-US" sz="1400" dirty="0"/>
              <a:t>An elder's sudden change in behavior</a:t>
            </a:r>
          </a:p>
          <a:p>
            <a:pPr lvl="1"/>
            <a:r>
              <a:rPr lang="en-US" sz="1400" dirty="0"/>
              <a:t>The caregiver's refusal to allow visitors to see an elder alone</a:t>
            </a:r>
          </a:p>
          <a:p>
            <a:endParaRPr lang="en-US" sz="1400" dirty="0"/>
          </a:p>
        </p:txBody>
      </p:sp>
      <p:sp>
        <p:nvSpPr>
          <p:cNvPr id="25" name="Rectangle 24">
            <a:extLst>
              <a:ext uri="{FF2B5EF4-FFF2-40B4-BE49-F238E27FC236}">
                <a16:creationId xmlns:a16="http://schemas.microsoft.com/office/drawing/2014/main" id="{B3FD642B-C569-4ABB-AE20-EFA6BC99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ctangle 26">
            <a:extLst>
              <a:ext uri="{FF2B5EF4-FFF2-40B4-BE49-F238E27FC236}">
                <a16:creationId xmlns:a16="http://schemas.microsoft.com/office/drawing/2014/main" id="{AA92FED3-1F18-4138-B4E4-627D78B0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05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3CBE6E-E6B2-417D-A61A-D5F70F02A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466BE98-0341-4CFA-8601-3E68FB73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E775DF-7300-4506-8864-60B359228CB4}"/>
              </a:ext>
            </a:extLst>
          </p:cNvPr>
          <p:cNvSpPr>
            <a:spLocks noGrp="1"/>
          </p:cNvSpPr>
          <p:nvPr>
            <p:ph type="title"/>
          </p:nvPr>
        </p:nvSpPr>
        <p:spPr>
          <a:xfrm>
            <a:off x="680539" y="1458180"/>
            <a:ext cx="3100522" cy="3941640"/>
          </a:xfrm>
        </p:spPr>
        <p:txBody>
          <a:bodyPr>
            <a:normAutofit/>
          </a:bodyPr>
          <a:lstStyle/>
          <a:p>
            <a:r>
              <a:rPr lang="en-US" sz="2800" b="1" dirty="0">
                <a:solidFill>
                  <a:srgbClr val="FFFFFF"/>
                </a:solidFill>
              </a:rPr>
              <a:t>Sexual Abuse</a:t>
            </a:r>
            <a:br>
              <a:rPr lang="en-US" sz="2800" dirty="0">
                <a:solidFill>
                  <a:schemeClr val="bg1"/>
                </a:solidFill>
              </a:rPr>
            </a:br>
            <a:br>
              <a:rPr lang="en-US" sz="2800" i="1" dirty="0">
                <a:solidFill>
                  <a:schemeClr val="bg1"/>
                </a:solidFill>
              </a:rPr>
            </a:br>
            <a:r>
              <a:rPr lang="en-US" sz="2000" dirty="0">
                <a:solidFill>
                  <a:srgbClr val="FFFFFF"/>
                </a:solidFill>
              </a:rPr>
              <a:t>“</a:t>
            </a:r>
            <a:r>
              <a:rPr lang="en-US" sz="2000" i="1" dirty="0">
                <a:solidFill>
                  <a:srgbClr val="FFFFFF"/>
                </a:solidFill>
              </a:rPr>
              <a:t>Nonconsensual contact of any kind with an elderly person or sexual contact with any person incapable of giving consent”⁷</a:t>
            </a:r>
            <a:br>
              <a:rPr lang="en-US" sz="2800" dirty="0">
                <a:solidFill>
                  <a:schemeClr val="bg1"/>
                </a:solidFill>
              </a:rPr>
            </a:br>
            <a:endParaRPr lang="en-US" sz="2800" dirty="0">
              <a:solidFill>
                <a:schemeClr val="bg1"/>
              </a:solidFill>
            </a:endParaRPr>
          </a:p>
        </p:txBody>
      </p:sp>
      <p:sp>
        <p:nvSpPr>
          <p:cNvPr id="29" name="Rectangle 28">
            <a:extLst>
              <a:ext uri="{FF2B5EF4-FFF2-40B4-BE49-F238E27FC236}">
                <a16:creationId xmlns:a16="http://schemas.microsoft.com/office/drawing/2014/main" id="{663E89A1-984A-4500-9453-4203AD1B8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C48A52F-584A-4F6E-8CCF-E63B10DF258B}"/>
              </a:ext>
            </a:extLst>
          </p:cNvPr>
          <p:cNvSpPr>
            <a:spLocks noGrp="1"/>
          </p:cNvSpPr>
          <p:nvPr>
            <p:ph idx="1"/>
          </p:nvPr>
        </p:nvSpPr>
        <p:spPr>
          <a:xfrm>
            <a:off x="5801851" y="1458180"/>
            <a:ext cx="5337242" cy="3941640"/>
          </a:xfrm>
        </p:spPr>
        <p:txBody>
          <a:bodyPr anchor="ctr">
            <a:normAutofit/>
          </a:bodyPr>
          <a:lstStyle/>
          <a:p>
            <a:r>
              <a:rPr lang="en-US" sz="2000" b="1" dirty="0"/>
              <a:t>Signs and symptoms:</a:t>
            </a:r>
            <a:br>
              <a:rPr lang="en-US" sz="2000" dirty="0"/>
            </a:br>
            <a:endParaRPr lang="en-US" sz="2000" dirty="0"/>
          </a:p>
          <a:p>
            <a:pPr lvl="1"/>
            <a:r>
              <a:rPr lang="en-US" sz="2000" dirty="0"/>
              <a:t>Bruises around the breasts or genital area</a:t>
            </a:r>
          </a:p>
          <a:p>
            <a:pPr lvl="1"/>
            <a:r>
              <a:rPr lang="en-US" sz="2000" dirty="0"/>
              <a:t>Unexplained venereal disease or genital infections</a:t>
            </a:r>
          </a:p>
          <a:p>
            <a:pPr lvl="1"/>
            <a:r>
              <a:rPr lang="en-US" sz="2000" dirty="0"/>
              <a:t>Unexplained vaginal or anal bleeding</a:t>
            </a:r>
          </a:p>
          <a:p>
            <a:pPr lvl="1"/>
            <a:r>
              <a:rPr lang="en-US" sz="2000" dirty="0"/>
              <a:t>Torn, stained, or bloody underclothing</a:t>
            </a:r>
          </a:p>
          <a:p>
            <a:pPr lvl="1"/>
            <a:r>
              <a:rPr lang="en-US" sz="2000" dirty="0"/>
              <a:t>An elder's report of being sexually assaulted or raped</a:t>
            </a:r>
          </a:p>
          <a:p>
            <a:pPr lvl="1"/>
            <a:endParaRPr lang="en-US" sz="1400" dirty="0"/>
          </a:p>
        </p:txBody>
      </p:sp>
      <p:sp>
        <p:nvSpPr>
          <p:cNvPr id="31" name="Rectangle 30">
            <a:extLst>
              <a:ext uri="{FF2B5EF4-FFF2-40B4-BE49-F238E27FC236}">
                <a16:creationId xmlns:a16="http://schemas.microsoft.com/office/drawing/2014/main" id="{B3FD642B-C569-4ABB-AE20-EFA6BC99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A92FED3-1F18-4138-B4E4-627D78B0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86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07690-307F-4A97-B41C-03A8B1BF6C3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Emotional or Psychological Abuse</a:t>
            </a:r>
          </a:p>
        </p:txBody>
      </p:sp>
      <p:graphicFrame>
        <p:nvGraphicFramePr>
          <p:cNvPr id="18" name="Content Placeholder 2">
            <a:extLst>
              <a:ext uri="{FF2B5EF4-FFF2-40B4-BE49-F238E27FC236}">
                <a16:creationId xmlns:a16="http://schemas.microsoft.com/office/drawing/2014/main" id="{28621E30-49D0-1634-6D7D-79CB85F785FA}"/>
              </a:ext>
            </a:extLst>
          </p:cNvPr>
          <p:cNvGraphicFramePr>
            <a:graphicFrameLocks noGrp="1"/>
          </p:cNvGraphicFramePr>
          <p:nvPr>
            <p:ph idx="1"/>
            <p:extLst>
              <p:ext uri="{D42A27DB-BD31-4B8C-83A1-F6EECF244321}">
                <p14:modId xmlns:p14="http://schemas.microsoft.com/office/powerpoint/2010/main" val="1032127266"/>
              </p:ext>
            </p:extLst>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1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203CBE6E-E6B2-417D-A61A-D5F70F02A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466BE98-0341-4CFA-8601-3E68FB73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78C6A-ABA1-45C4-AB3A-B8139607B82D}"/>
              </a:ext>
            </a:extLst>
          </p:cNvPr>
          <p:cNvSpPr>
            <a:spLocks noGrp="1"/>
          </p:cNvSpPr>
          <p:nvPr>
            <p:ph type="title"/>
          </p:nvPr>
        </p:nvSpPr>
        <p:spPr>
          <a:xfrm>
            <a:off x="680539" y="1458180"/>
            <a:ext cx="3100522" cy="3941640"/>
          </a:xfrm>
        </p:spPr>
        <p:txBody>
          <a:bodyPr>
            <a:normAutofit/>
          </a:bodyPr>
          <a:lstStyle/>
          <a:p>
            <a:r>
              <a:rPr lang="en-US" sz="3100" b="1" dirty="0">
                <a:solidFill>
                  <a:schemeClr val="bg1"/>
                </a:solidFill>
              </a:rPr>
              <a:t>Abandonment:</a:t>
            </a:r>
            <a:br>
              <a:rPr lang="en-US" sz="2000" dirty="0">
                <a:solidFill>
                  <a:schemeClr val="bg1"/>
                </a:solidFill>
              </a:rPr>
            </a:br>
            <a:br>
              <a:rPr lang="en-US" sz="2000" dirty="0">
                <a:solidFill>
                  <a:schemeClr val="bg1"/>
                </a:solidFill>
              </a:rPr>
            </a:br>
            <a:r>
              <a:rPr lang="en-US" sz="2000" i="1" dirty="0">
                <a:solidFill>
                  <a:schemeClr val="bg1"/>
                </a:solidFill>
              </a:rPr>
              <a:t>“Action or inaction by a person or entity with a duty of care for a vulnerable adult that leaves the vulnerable person without the means or ability to obtain necessary food, clothing, shelter, or health care”⁴</a:t>
            </a:r>
            <a:br>
              <a:rPr lang="en-US" sz="2000" i="1" dirty="0">
                <a:solidFill>
                  <a:schemeClr val="bg1"/>
                </a:solidFill>
              </a:rPr>
            </a:br>
            <a:endParaRPr lang="en-US" sz="2000" dirty="0">
              <a:solidFill>
                <a:schemeClr val="bg1"/>
              </a:solidFill>
            </a:endParaRPr>
          </a:p>
        </p:txBody>
      </p:sp>
      <p:sp>
        <p:nvSpPr>
          <p:cNvPr id="94" name="Rectangle 93">
            <a:extLst>
              <a:ext uri="{FF2B5EF4-FFF2-40B4-BE49-F238E27FC236}">
                <a16:creationId xmlns:a16="http://schemas.microsoft.com/office/drawing/2014/main" id="{663E89A1-984A-4500-9453-4203AD1B8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5" name="Content Placeholder 2">
            <a:extLst>
              <a:ext uri="{FF2B5EF4-FFF2-40B4-BE49-F238E27FC236}">
                <a16:creationId xmlns:a16="http://schemas.microsoft.com/office/drawing/2014/main" id="{78B62765-90FA-4D47-BEA5-EB1B9F209EAC}"/>
              </a:ext>
            </a:extLst>
          </p:cNvPr>
          <p:cNvSpPr>
            <a:spLocks noGrp="1"/>
          </p:cNvSpPr>
          <p:nvPr>
            <p:ph idx="1"/>
          </p:nvPr>
        </p:nvSpPr>
        <p:spPr>
          <a:xfrm>
            <a:off x="5801851" y="1458180"/>
            <a:ext cx="5337242" cy="3941640"/>
          </a:xfrm>
        </p:spPr>
        <p:txBody>
          <a:bodyPr anchor="ctr">
            <a:normAutofit/>
          </a:bodyPr>
          <a:lstStyle/>
          <a:p>
            <a:pPr marL="0" indent="0">
              <a:buNone/>
            </a:pPr>
            <a:r>
              <a:rPr lang="en-US" sz="2000" dirty="0"/>
              <a:t>Examples:</a:t>
            </a:r>
          </a:p>
          <a:p>
            <a:pPr marL="0" indent="0">
              <a:buNone/>
            </a:pPr>
            <a:endParaRPr lang="en-US" sz="2000" dirty="0"/>
          </a:p>
          <a:p>
            <a:r>
              <a:rPr lang="en-US" sz="2000" dirty="0"/>
              <a:t>Leaving an adult alone who cannot obtain help in an emergency</a:t>
            </a:r>
          </a:p>
          <a:p>
            <a:r>
              <a:rPr lang="en-US" sz="2000" dirty="0"/>
              <a:t>Pattern of showing up late and / or leaving early when providing care</a:t>
            </a:r>
          </a:p>
          <a:p>
            <a:r>
              <a:rPr lang="en-US" sz="2000" dirty="0"/>
              <a:t>Dropping a dependent adult off at a hospital with no ID</a:t>
            </a:r>
          </a:p>
          <a:p>
            <a:r>
              <a:rPr lang="en-US" sz="2000" dirty="0"/>
              <a:t>Not showing up and not finding someone else who can provide care⁵</a:t>
            </a:r>
          </a:p>
        </p:txBody>
      </p:sp>
      <p:sp>
        <p:nvSpPr>
          <p:cNvPr id="96" name="Rectangle 95">
            <a:extLst>
              <a:ext uri="{FF2B5EF4-FFF2-40B4-BE49-F238E27FC236}">
                <a16:creationId xmlns:a16="http://schemas.microsoft.com/office/drawing/2014/main" id="{B3FD642B-C569-4ABB-AE20-EFA6BC99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8" name="Rectangle 97">
            <a:extLst>
              <a:ext uri="{FF2B5EF4-FFF2-40B4-BE49-F238E27FC236}">
                <a16:creationId xmlns:a16="http://schemas.microsoft.com/office/drawing/2014/main" id="{AA92FED3-1F18-4138-B4E4-627D78B0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72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3CBE6E-E6B2-417D-A61A-D5F70F02A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66BE98-0341-4CFA-8601-3E68FB73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775DF-7300-4506-8864-60B359228CB4}"/>
              </a:ext>
            </a:extLst>
          </p:cNvPr>
          <p:cNvSpPr>
            <a:spLocks noGrp="1"/>
          </p:cNvSpPr>
          <p:nvPr>
            <p:ph type="title"/>
          </p:nvPr>
        </p:nvSpPr>
        <p:spPr>
          <a:xfrm>
            <a:off x="680539" y="1458180"/>
            <a:ext cx="3100522" cy="3941640"/>
          </a:xfrm>
        </p:spPr>
        <p:txBody>
          <a:bodyPr>
            <a:normAutofit/>
          </a:bodyPr>
          <a:lstStyle/>
          <a:p>
            <a:r>
              <a:rPr lang="en-US" sz="2800" b="1" dirty="0">
                <a:solidFill>
                  <a:schemeClr val="bg1"/>
                </a:solidFill>
              </a:rPr>
              <a:t>Neglect</a:t>
            </a:r>
            <a:br>
              <a:rPr lang="en-US" sz="2800" dirty="0">
                <a:solidFill>
                  <a:schemeClr val="bg1"/>
                </a:solidFill>
              </a:rPr>
            </a:br>
            <a:br>
              <a:rPr lang="en-US" sz="2800" i="1" dirty="0">
                <a:solidFill>
                  <a:schemeClr val="bg1"/>
                </a:solidFill>
              </a:rPr>
            </a:br>
            <a:r>
              <a:rPr lang="en-US" sz="2000" i="1" dirty="0">
                <a:solidFill>
                  <a:schemeClr val="bg1"/>
                </a:solidFill>
              </a:rPr>
              <a:t>“The refusal or failure to fulfill any part of a person's obligations or duties to an elder”⁷</a:t>
            </a:r>
            <a:br>
              <a:rPr lang="en-US" sz="2800" dirty="0">
                <a:solidFill>
                  <a:schemeClr val="bg1"/>
                </a:solidFill>
              </a:rPr>
            </a:br>
            <a:endParaRPr lang="en-US" sz="2800" dirty="0">
              <a:solidFill>
                <a:schemeClr val="bg1"/>
              </a:solidFill>
            </a:endParaRPr>
          </a:p>
        </p:txBody>
      </p:sp>
      <p:sp>
        <p:nvSpPr>
          <p:cNvPr id="29" name="Rectangle 28">
            <a:extLst>
              <a:ext uri="{FF2B5EF4-FFF2-40B4-BE49-F238E27FC236}">
                <a16:creationId xmlns:a16="http://schemas.microsoft.com/office/drawing/2014/main" id="{663E89A1-984A-4500-9453-4203AD1B8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9" name="Content Placeholder 2">
            <a:extLst>
              <a:ext uri="{FF2B5EF4-FFF2-40B4-BE49-F238E27FC236}">
                <a16:creationId xmlns:a16="http://schemas.microsoft.com/office/drawing/2014/main" id="{4C48A52F-584A-4F6E-8CCF-E63B10DF258B}"/>
              </a:ext>
            </a:extLst>
          </p:cNvPr>
          <p:cNvSpPr>
            <a:spLocks noGrp="1"/>
          </p:cNvSpPr>
          <p:nvPr>
            <p:ph idx="1"/>
          </p:nvPr>
        </p:nvSpPr>
        <p:spPr>
          <a:xfrm>
            <a:off x="5801851" y="1458180"/>
            <a:ext cx="5337242" cy="3941640"/>
          </a:xfrm>
        </p:spPr>
        <p:txBody>
          <a:bodyPr anchor="ctr">
            <a:normAutofit/>
          </a:bodyPr>
          <a:lstStyle/>
          <a:p>
            <a:r>
              <a:rPr lang="en-US" sz="1400" b="1" dirty="0"/>
              <a:t>May include:</a:t>
            </a:r>
          </a:p>
          <a:p>
            <a:pPr lvl="1"/>
            <a:r>
              <a:rPr lang="en-US" sz="1400" dirty="0"/>
              <a:t>Fiduciary neglect or failure to provide necessary care such as:</a:t>
            </a:r>
          </a:p>
          <a:p>
            <a:pPr lvl="1"/>
            <a:r>
              <a:rPr lang="en-US" sz="1400" dirty="0"/>
              <a:t>Failure to provide necessary care such as food, water, clothing, shelter, personal hygiene, medicine, comfort, personal safety or other essentials</a:t>
            </a:r>
          </a:p>
          <a:p>
            <a:r>
              <a:rPr lang="en-US" sz="1400" b="1" dirty="0"/>
              <a:t>Signs &amp; symptoms:</a:t>
            </a:r>
          </a:p>
          <a:p>
            <a:pPr lvl="1"/>
            <a:r>
              <a:rPr lang="en-US" sz="1400" dirty="0"/>
              <a:t>Dehydration, malnutrition, untreated bed sores, and poor personal hygiene;</a:t>
            </a:r>
          </a:p>
          <a:p>
            <a:pPr lvl="1"/>
            <a:r>
              <a:rPr lang="en-US" sz="1400" dirty="0"/>
              <a:t>Unattended or untreated health problems</a:t>
            </a:r>
          </a:p>
          <a:p>
            <a:pPr lvl="1"/>
            <a:r>
              <a:rPr lang="en-US" sz="1400" dirty="0"/>
              <a:t>Hazardous or unsafe living condition/arrangements (e.g., improper wiring, no heat, or no running water)</a:t>
            </a:r>
          </a:p>
          <a:p>
            <a:pPr lvl="1"/>
            <a:r>
              <a:rPr lang="en-US" sz="1400" dirty="0"/>
              <a:t>Unsanitary and unclean living conditions (e.g. dirt, fleas, lice on person, soiled bedding, fecal/urine smell, inadequate clothing)</a:t>
            </a:r>
          </a:p>
          <a:p>
            <a:pPr lvl="1"/>
            <a:r>
              <a:rPr lang="en-US" sz="1400" dirty="0"/>
              <a:t>An elder's report of being mistreated</a:t>
            </a:r>
          </a:p>
          <a:p>
            <a:pPr lvl="1"/>
            <a:endParaRPr lang="en-US" sz="1400" dirty="0"/>
          </a:p>
        </p:txBody>
      </p:sp>
      <p:sp>
        <p:nvSpPr>
          <p:cNvPr id="31" name="Rectangle 30">
            <a:extLst>
              <a:ext uri="{FF2B5EF4-FFF2-40B4-BE49-F238E27FC236}">
                <a16:creationId xmlns:a16="http://schemas.microsoft.com/office/drawing/2014/main" id="{B3FD642B-C569-4ABB-AE20-EFA6BC99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3" name="Rectangle 32">
            <a:extLst>
              <a:ext uri="{FF2B5EF4-FFF2-40B4-BE49-F238E27FC236}">
                <a16:creationId xmlns:a16="http://schemas.microsoft.com/office/drawing/2014/main" id="{AA92FED3-1F18-4138-B4E4-627D78B0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25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3CBE6E-E6B2-417D-A61A-D5F70F02A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466BE98-0341-4CFA-8601-3E68FB73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E775DF-7300-4506-8864-60B359228CB4}"/>
              </a:ext>
            </a:extLst>
          </p:cNvPr>
          <p:cNvSpPr>
            <a:spLocks noGrp="1"/>
          </p:cNvSpPr>
          <p:nvPr>
            <p:ph type="title"/>
          </p:nvPr>
        </p:nvSpPr>
        <p:spPr>
          <a:xfrm>
            <a:off x="680539" y="1458180"/>
            <a:ext cx="3100522" cy="3941640"/>
          </a:xfrm>
        </p:spPr>
        <p:txBody>
          <a:bodyPr>
            <a:normAutofit/>
          </a:bodyPr>
          <a:lstStyle/>
          <a:p>
            <a:r>
              <a:rPr lang="en-US" sz="2800" b="1" dirty="0">
                <a:solidFill>
                  <a:schemeClr val="bg1"/>
                </a:solidFill>
              </a:rPr>
              <a:t>Self-Neglect</a:t>
            </a:r>
            <a:br>
              <a:rPr lang="en-US" sz="2800" dirty="0">
                <a:solidFill>
                  <a:schemeClr val="bg1"/>
                </a:solidFill>
              </a:rPr>
            </a:br>
            <a:br>
              <a:rPr lang="en-US" sz="2800" i="1" dirty="0">
                <a:solidFill>
                  <a:schemeClr val="bg1"/>
                </a:solidFill>
              </a:rPr>
            </a:br>
            <a:r>
              <a:rPr lang="en-US" sz="2000" i="1" dirty="0">
                <a:solidFill>
                  <a:schemeClr val="bg1"/>
                </a:solidFill>
              </a:rPr>
              <a:t>“The behavior of an elderly person that threatens his/her own health or safety”⁷</a:t>
            </a:r>
            <a:br>
              <a:rPr lang="en-US" sz="2800" dirty="0">
                <a:solidFill>
                  <a:schemeClr val="bg1"/>
                </a:solidFill>
              </a:rPr>
            </a:br>
            <a:endParaRPr lang="en-US" sz="2800" dirty="0">
              <a:solidFill>
                <a:schemeClr val="bg1"/>
              </a:solidFill>
            </a:endParaRPr>
          </a:p>
        </p:txBody>
      </p:sp>
      <p:sp>
        <p:nvSpPr>
          <p:cNvPr id="29" name="Rectangle 28">
            <a:extLst>
              <a:ext uri="{FF2B5EF4-FFF2-40B4-BE49-F238E27FC236}">
                <a16:creationId xmlns:a16="http://schemas.microsoft.com/office/drawing/2014/main" id="{663E89A1-984A-4500-9453-4203AD1B8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C48A52F-584A-4F6E-8CCF-E63B10DF258B}"/>
              </a:ext>
            </a:extLst>
          </p:cNvPr>
          <p:cNvSpPr>
            <a:spLocks noGrp="1"/>
          </p:cNvSpPr>
          <p:nvPr>
            <p:ph idx="1"/>
          </p:nvPr>
        </p:nvSpPr>
        <p:spPr>
          <a:xfrm>
            <a:off x="5801851" y="1458180"/>
            <a:ext cx="5337242" cy="3941640"/>
          </a:xfrm>
        </p:spPr>
        <p:txBody>
          <a:bodyPr anchor="ctr">
            <a:normAutofit fontScale="85000" lnSpcReduction="10000"/>
          </a:bodyPr>
          <a:lstStyle/>
          <a:p>
            <a:r>
              <a:rPr lang="en-US" sz="2100" b="1" dirty="0"/>
              <a:t>Often: </a:t>
            </a:r>
          </a:p>
          <a:p>
            <a:pPr lvl="1"/>
            <a:r>
              <a:rPr lang="en-US" sz="1700" dirty="0"/>
              <a:t>A refusal or failure to provide himself/herself with adequate food, water, clothing, shelter, personal hygiene, medication (when indicated), and safety precautions</a:t>
            </a:r>
            <a:br>
              <a:rPr lang="en-US" sz="1700" dirty="0"/>
            </a:br>
            <a:endParaRPr lang="en-US" sz="1700" dirty="0"/>
          </a:p>
          <a:p>
            <a:r>
              <a:rPr lang="en-US" sz="2100" b="1" dirty="0"/>
              <a:t>Signs &amp; symptoms:</a:t>
            </a:r>
          </a:p>
          <a:p>
            <a:pPr lvl="1"/>
            <a:r>
              <a:rPr lang="en-US" sz="1700" dirty="0">
                <a:solidFill>
                  <a:srgbClr val="333333"/>
                </a:solidFill>
              </a:rPr>
              <a:t>Dehydration, malnutrition, untreated or improperly attended medical conditions, and poor personal hygiene</a:t>
            </a:r>
          </a:p>
          <a:p>
            <a:pPr lvl="1"/>
            <a:r>
              <a:rPr lang="en-US" sz="1700" dirty="0">
                <a:solidFill>
                  <a:srgbClr val="333333"/>
                </a:solidFill>
              </a:rPr>
              <a:t>Hazardous or unsafe living conditions/arrangements (e.g., improper wiring, no indoor plumbing, no heat, no running water)</a:t>
            </a:r>
          </a:p>
          <a:p>
            <a:pPr lvl="1"/>
            <a:r>
              <a:rPr lang="en-US" sz="1700" dirty="0">
                <a:solidFill>
                  <a:srgbClr val="333333"/>
                </a:solidFill>
              </a:rPr>
              <a:t>Unsanitary or unclean living quarters (e.g., animal/insect infestation, no functioning toilet, fecal/urine smell)</a:t>
            </a:r>
          </a:p>
          <a:p>
            <a:pPr lvl="1"/>
            <a:r>
              <a:rPr lang="en-US" sz="1700" dirty="0">
                <a:solidFill>
                  <a:srgbClr val="333333"/>
                </a:solidFill>
              </a:rPr>
              <a:t>Inappropriate and/or inadequate clothing, lack of the necessary medical aids (e.g., eyeglasses, hearing aids, dentures)</a:t>
            </a:r>
          </a:p>
          <a:p>
            <a:pPr lvl="1"/>
            <a:r>
              <a:rPr lang="en-US" sz="1700" dirty="0">
                <a:solidFill>
                  <a:srgbClr val="333333"/>
                </a:solidFill>
              </a:rPr>
              <a:t>Grossly inadequate housing or homelessness</a:t>
            </a:r>
          </a:p>
          <a:p>
            <a:pPr lvl="1"/>
            <a:endParaRPr lang="en-US" sz="1400" dirty="0"/>
          </a:p>
        </p:txBody>
      </p:sp>
      <p:sp>
        <p:nvSpPr>
          <p:cNvPr id="31" name="Rectangle 30">
            <a:extLst>
              <a:ext uri="{FF2B5EF4-FFF2-40B4-BE49-F238E27FC236}">
                <a16:creationId xmlns:a16="http://schemas.microsoft.com/office/drawing/2014/main" id="{B3FD642B-C569-4ABB-AE20-EFA6BC99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A92FED3-1F18-4138-B4E4-627D78B00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31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51DD0-18E9-4962-92AA-B909DE592DF5}"/>
              </a:ext>
            </a:extLst>
          </p:cNvPr>
          <p:cNvSpPr>
            <a:spLocks noGrp="1"/>
          </p:cNvSpPr>
          <p:nvPr>
            <p:ph type="title"/>
          </p:nvPr>
        </p:nvSpPr>
        <p:spPr>
          <a:xfrm>
            <a:off x="640080" y="325369"/>
            <a:ext cx="4368602" cy="1956841"/>
          </a:xfrm>
        </p:spPr>
        <p:txBody>
          <a:bodyPr anchor="b">
            <a:normAutofit/>
          </a:bodyPr>
          <a:lstStyle/>
          <a:p>
            <a:r>
              <a:rPr lang="en-US" sz="5400" b="1"/>
              <a:t>The Problem of Elder Abuse</a:t>
            </a:r>
          </a:p>
        </p:txBody>
      </p:sp>
      <p:sp>
        <p:nvSpPr>
          <p:cNvPr id="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8D0900-A6E6-40FF-8668-C85B76EC9D19}"/>
              </a:ext>
            </a:extLst>
          </p:cNvPr>
          <p:cNvSpPr>
            <a:spLocks noGrp="1"/>
          </p:cNvSpPr>
          <p:nvPr>
            <p:ph idx="1"/>
          </p:nvPr>
        </p:nvSpPr>
        <p:spPr>
          <a:xfrm>
            <a:off x="640080" y="2872899"/>
            <a:ext cx="4243589" cy="3320668"/>
          </a:xfrm>
        </p:spPr>
        <p:txBody>
          <a:bodyPr>
            <a:normAutofit/>
          </a:bodyPr>
          <a:lstStyle/>
          <a:p>
            <a:pPr marL="0" indent="0">
              <a:buNone/>
            </a:pPr>
            <a:r>
              <a:rPr lang="en-US" sz="2200" dirty="0"/>
              <a:t>Globally 1 in 6 adults age 60+ experience abuse in the community each year.  (Rates of abuse in institutions are even higher.)⁶</a:t>
            </a:r>
          </a:p>
          <a:p>
            <a:pPr marL="0" indent="0">
              <a:buNone/>
            </a:pPr>
            <a:endParaRPr lang="en-US" sz="2200" dirty="0"/>
          </a:p>
          <a:p>
            <a:pPr marL="0" indent="0">
              <a:buNone/>
            </a:pPr>
            <a:endParaRPr lang="en-US" sz="2200" dirty="0"/>
          </a:p>
        </p:txBody>
      </p:sp>
      <p:pic>
        <p:nvPicPr>
          <p:cNvPr id="5" name="Picture 4">
            <a:extLst>
              <a:ext uri="{FF2B5EF4-FFF2-40B4-BE49-F238E27FC236}">
                <a16:creationId xmlns:a16="http://schemas.microsoft.com/office/drawing/2014/main" id="{ED9B53EC-3855-4F70-A9E4-6D79256A4B2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02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8816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44EF90F-E0DE-4179-851C-366849C1C0D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Resources</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0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DA03F-7405-4E0C-9A63-303F70C73C58}"/>
              </a:ext>
            </a:extLst>
          </p:cNvPr>
          <p:cNvSpPr>
            <a:spLocks noGrp="1"/>
          </p:cNvSpPr>
          <p:nvPr>
            <p:ph type="title"/>
          </p:nvPr>
        </p:nvSpPr>
        <p:spPr>
          <a:xfrm>
            <a:off x="645065" y="1463040"/>
            <a:ext cx="3796306" cy="2690949"/>
          </a:xfrm>
        </p:spPr>
        <p:txBody>
          <a:bodyPr anchor="t">
            <a:normAutofit/>
          </a:bodyPr>
          <a:lstStyle/>
          <a:p>
            <a:br>
              <a:rPr lang="en-US" sz="3700"/>
            </a:br>
            <a:r>
              <a:rPr lang="en-US" sz="3700"/>
              <a:t>State of WA Statute – Abuse of Vulnerable Adults¹²</a:t>
            </a:r>
          </a:p>
        </p:txBody>
      </p:sp>
      <p:grpSp>
        <p:nvGrpSpPr>
          <p:cNvPr id="58" name="Group 5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59" name="Rectangle 5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0B5E23-505B-482E-ACAD-2006116DA8DF}"/>
              </a:ext>
            </a:extLst>
          </p:cNvPr>
          <p:cNvSpPr>
            <a:spLocks noGrp="1"/>
          </p:cNvSpPr>
          <p:nvPr>
            <p:ph idx="1"/>
          </p:nvPr>
        </p:nvSpPr>
        <p:spPr>
          <a:xfrm>
            <a:off x="5656218" y="1463039"/>
            <a:ext cx="5542387" cy="4300447"/>
          </a:xfrm>
        </p:spPr>
        <p:txBody>
          <a:bodyPr anchor="t">
            <a:normAutofit/>
          </a:bodyPr>
          <a:lstStyle/>
          <a:p>
            <a:r>
              <a:rPr lang="en-US" sz="1200" b="1"/>
              <a:t>The legislature finds and declares that:</a:t>
            </a:r>
          </a:p>
          <a:p>
            <a:r>
              <a:rPr lang="en-US" sz="1200"/>
              <a:t>(1) Some adults are vulnerable and may be subjected to abuse, neglect, financial exploitation, or abandonment by a family member, care provider, or other person who has a relationship with the vulnerable adult;</a:t>
            </a:r>
          </a:p>
          <a:p>
            <a:r>
              <a:rPr lang="en-US" sz="1200"/>
              <a:t>(2) A vulnerable adult may be home bound or otherwise unable to represent himself or herself in court or to retain legal counsel in order to obtain the relief available under this chapter or other protections offered through the courts;</a:t>
            </a:r>
          </a:p>
          <a:p>
            <a:r>
              <a:rPr lang="en-US" sz="1200"/>
              <a:t>(3) A vulnerable adult may lack the ability to perform or obtain those services necessary to maintain his or her well-being because he or she lacks the capacity for consent;</a:t>
            </a:r>
          </a:p>
          <a:p>
            <a:r>
              <a:rPr lang="en-US" sz="1200"/>
              <a:t>(4) A vulnerable adult may have health problems that place him or her in a dependent position;</a:t>
            </a:r>
          </a:p>
          <a:p>
            <a:r>
              <a:rPr lang="en-US" sz="1200"/>
              <a:t>(5) The department and appropriate agencies must be prepared to receive reports of abandonment, abuse, financial exploitation, or neglect of vulnerable adults;</a:t>
            </a:r>
          </a:p>
          <a:p>
            <a:r>
              <a:rPr lang="en-US" sz="1200"/>
              <a:t>(6) The department must provide protective services in the least restrictive environment appropriate and available to the vulnerable adult.</a:t>
            </a:r>
          </a:p>
        </p:txBody>
      </p:sp>
    </p:spTree>
    <p:extLst>
      <p:ext uri="{BB962C8B-B14F-4D97-AF65-F5344CB8AC3E}">
        <p14:creationId xmlns:p14="http://schemas.microsoft.com/office/powerpoint/2010/main" val="85638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C02AB-9B25-466E-B5B8-C7BE8CC34776}"/>
              </a:ext>
            </a:extLst>
          </p:cNvPr>
          <p:cNvSpPr>
            <a:spLocks noGrp="1"/>
          </p:cNvSpPr>
          <p:nvPr>
            <p:ph type="title"/>
          </p:nvPr>
        </p:nvSpPr>
        <p:spPr>
          <a:xfrm>
            <a:off x="808638" y="386930"/>
            <a:ext cx="9236700" cy="1188950"/>
          </a:xfrm>
        </p:spPr>
        <p:txBody>
          <a:bodyPr anchor="b">
            <a:normAutofit/>
          </a:bodyPr>
          <a:lstStyle/>
          <a:p>
            <a:r>
              <a:rPr lang="en-US" sz="4200" dirty="0"/>
              <a:t>The Washington Adult Guardianship Law¹³</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C4065C-50B4-4EA4-A093-398C90576452}"/>
              </a:ext>
            </a:extLst>
          </p:cNvPr>
          <p:cNvSpPr>
            <a:spLocks noGrp="1"/>
          </p:cNvSpPr>
          <p:nvPr>
            <p:ph idx="1"/>
          </p:nvPr>
        </p:nvSpPr>
        <p:spPr>
          <a:xfrm>
            <a:off x="793660" y="2599509"/>
            <a:ext cx="10143668" cy="3435531"/>
          </a:xfrm>
        </p:spPr>
        <p:txBody>
          <a:bodyPr anchor="ctr">
            <a:normAutofit/>
          </a:bodyPr>
          <a:lstStyle/>
          <a:p>
            <a:r>
              <a:rPr lang="en-US" sz="1300" dirty="0"/>
              <a:t>Washington did away with the distinction of Guardian of the Person and Guardian of the Estate</a:t>
            </a:r>
          </a:p>
          <a:p>
            <a:r>
              <a:rPr lang="en-US" sz="1300" dirty="0"/>
              <a:t>New law provides potential wards with greater opportunity to retain their independence and decision-making ability to the extent of their ability</a:t>
            </a:r>
          </a:p>
          <a:p>
            <a:r>
              <a:rPr lang="en-US" sz="1300" dirty="0"/>
              <a:t>There must be a significant risk of harm to the adult unless a guardian is appointed</a:t>
            </a:r>
          </a:p>
          <a:p>
            <a:r>
              <a:rPr lang="en-US" sz="1300" dirty="0"/>
              <a:t>A court may appoint a guardian for an adult when the adult is unable to meet their basic needs for physical health, safety, or self-care</a:t>
            </a:r>
          </a:p>
          <a:p>
            <a:r>
              <a:rPr lang="en-US" sz="1300" dirty="0"/>
              <a:t>The court would have to determine that the adult is unable to receive and evaluate information or make or communicate decisions, even with support or assistance</a:t>
            </a:r>
          </a:p>
          <a:p>
            <a:r>
              <a:rPr lang="en-US" sz="1300" dirty="0"/>
              <a:t>If the adult’s needs can be met in other ways, the court may not appoint a guardian</a:t>
            </a:r>
          </a:p>
          <a:p>
            <a:r>
              <a:rPr lang="en-US" sz="1300" dirty="0"/>
              <a:t>Less Restrictive Alternatives &amp; Protective Arrangements</a:t>
            </a:r>
          </a:p>
          <a:p>
            <a:pPr lvl="1"/>
            <a:r>
              <a:rPr lang="en-US" sz="1300" dirty="0"/>
              <a:t>Power of Attorney </a:t>
            </a:r>
          </a:p>
          <a:p>
            <a:pPr lvl="1"/>
            <a:r>
              <a:rPr lang="en-US" sz="1300" dirty="0"/>
              <a:t>Technological Assistance</a:t>
            </a:r>
          </a:p>
          <a:p>
            <a:pPr lvl="1"/>
            <a:r>
              <a:rPr lang="en-US" sz="1300" dirty="0"/>
              <a:t>Supported Decision-Making Agreement</a:t>
            </a:r>
          </a:p>
          <a:p>
            <a:pPr lvl="1"/>
            <a:r>
              <a:rPr lang="en-US" sz="1300" dirty="0"/>
              <a:t>Protective Arrangement</a:t>
            </a:r>
          </a:p>
        </p:txBody>
      </p:sp>
    </p:spTree>
    <p:extLst>
      <p:ext uri="{BB962C8B-B14F-4D97-AF65-F5344CB8AC3E}">
        <p14:creationId xmlns:p14="http://schemas.microsoft.com/office/powerpoint/2010/main" val="961117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294282-E501-4F3F-B683-017B63CA91E8}"/>
              </a:ext>
            </a:extLst>
          </p:cNvPr>
          <p:cNvPicPr>
            <a:picLocks noChangeAspect="1"/>
          </p:cNvPicPr>
          <p:nvPr/>
        </p:nvPicPr>
        <p:blipFill>
          <a:blip r:embed="rId2"/>
          <a:stretch>
            <a:fillRect/>
          </a:stretch>
        </p:blipFill>
        <p:spPr>
          <a:xfrm>
            <a:off x="1289304" y="1108150"/>
            <a:ext cx="7745969" cy="871421"/>
          </a:xfrm>
          <a:prstGeom prst="rect">
            <a:avLst/>
          </a:prstGeom>
        </p:spPr>
      </p:pic>
      <p:sp>
        <p:nvSpPr>
          <p:cNvPr id="5" name="Content Placeholder 4">
            <a:extLst>
              <a:ext uri="{FF2B5EF4-FFF2-40B4-BE49-F238E27FC236}">
                <a16:creationId xmlns:a16="http://schemas.microsoft.com/office/drawing/2014/main" id="{21167DDC-9EB5-4EFC-9533-61A89DEA9001}"/>
              </a:ext>
            </a:extLst>
          </p:cNvPr>
          <p:cNvSpPr>
            <a:spLocks noGrp="1"/>
          </p:cNvSpPr>
          <p:nvPr>
            <p:ph idx="1"/>
          </p:nvPr>
        </p:nvSpPr>
        <p:spPr>
          <a:xfrm>
            <a:off x="1289304" y="2464446"/>
            <a:ext cx="9264396" cy="2956257"/>
          </a:xfrm>
        </p:spPr>
        <p:txBody>
          <a:bodyPr anchor="t">
            <a:normAutofit lnSpcReduction="10000"/>
          </a:bodyPr>
          <a:lstStyle/>
          <a:p>
            <a:pPr marL="0" indent="0">
              <a:buNone/>
            </a:pPr>
            <a:r>
              <a:rPr lang="en-US" sz="2000" b="1" dirty="0"/>
              <a:t>Adult Protective Services (APS)ꝰ</a:t>
            </a:r>
          </a:p>
          <a:p>
            <a:r>
              <a:rPr lang="en-US" sz="1600" dirty="0"/>
              <a:t>Receives &amp; investigates allegations of abuse in older persons’ own homes &amp; in facilities that are licensed by the Department of Health and Social Services</a:t>
            </a:r>
          </a:p>
          <a:p>
            <a:pPr lvl="1"/>
            <a:r>
              <a:rPr lang="en-US" sz="1200" dirty="0"/>
              <a:t>Investigator will make unannounced visit, interview the victim (in private), the alleged perpetrator &amp; others who may have information</a:t>
            </a:r>
          </a:p>
          <a:p>
            <a:pPr lvl="1"/>
            <a:r>
              <a:rPr lang="en-US" sz="1200" dirty="0"/>
              <a:t>APS will report to law enforcement if a crime is suspected, or file for an injunction if access is denied</a:t>
            </a:r>
          </a:p>
          <a:p>
            <a:pPr lvl="1"/>
            <a:r>
              <a:rPr lang="en-US" sz="1200" dirty="0"/>
              <a:t>May offer protective services as soon as a need is determined</a:t>
            </a:r>
          </a:p>
          <a:p>
            <a:r>
              <a:rPr lang="en-US" sz="1600" dirty="0"/>
              <a:t>In calendar year 2020 (January 2020 – December 2020) the Department received 65,106 reports of suspected abuse, neglect, self-neglect, financial exploitation, and abandonment of vulnerable adults</a:t>
            </a:r>
          </a:p>
          <a:p>
            <a:r>
              <a:rPr lang="en-US" sz="1600" dirty="0"/>
              <a:t>Partners:  Law Enforcement Agencies, State Ombudsman, Area Agencies on ageing, Department of Health</a:t>
            </a:r>
          </a:p>
          <a:p>
            <a:r>
              <a:rPr lang="en-US" sz="1600" dirty="0"/>
              <a:t>Oversight:  Centers for Medicare and Medicaid Services (CMS), State Auditor’s Office, APS Quality Assurance Monitoring Process</a:t>
            </a:r>
          </a:p>
          <a:p>
            <a:endParaRPr lang="en-US" sz="1600" dirty="0"/>
          </a:p>
          <a:p>
            <a:endParaRPr lang="en-US" sz="1600" dirty="0"/>
          </a:p>
        </p:txBody>
      </p:sp>
      <p:pic>
        <p:nvPicPr>
          <p:cNvPr id="1026" name="Picture 2" descr="Help protect vulnerable adults. See. Stop. Report. ">
            <a:extLst>
              <a:ext uri="{FF2B5EF4-FFF2-40B4-BE49-F238E27FC236}">
                <a16:creationId xmlns:a16="http://schemas.microsoft.com/office/drawing/2014/main" id="{4FE2DC5F-C2C9-4638-9888-436BCA01A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104" y="1576163"/>
            <a:ext cx="2921000"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9475A6-852C-4752-9CA6-D935105C62CA}"/>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a:solidFill>
                  <a:srgbClr val="FFFFFF"/>
                </a:solidFill>
                <a:latin typeface="+mj-lt"/>
                <a:ea typeface="+mj-ea"/>
                <a:cs typeface="+mj-cs"/>
              </a:rPr>
              <a:t>Reporting Elder Abuse to DSHS</a:t>
            </a:r>
            <a:endParaRPr lang="en-US" sz="4000" b="1"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0799E17F-9B9C-4FB1-8A88-24FD2E0D61F6}"/>
              </a:ext>
            </a:extLst>
          </p:cNvPr>
          <p:cNvSpPr>
            <a:spLocks noGrp="1"/>
          </p:cNvSpPr>
          <p:nvPr>
            <p:ph idx="1"/>
          </p:nvPr>
        </p:nvSpPr>
        <p:spPr>
          <a:xfrm>
            <a:off x="4380855" y="1412489"/>
            <a:ext cx="3427283" cy="4363844"/>
          </a:xfrm>
        </p:spPr>
        <p:txBody>
          <a:bodyPr vert="horz" lIns="91440" tIns="45720" rIns="91440" bIns="45720" rtlCol="0">
            <a:normAutofit/>
          </a:bodyPr>
          <a:lstStyle/>
          <a:p>
            <a:r>
              <a:rPr lang="en-US" sz="1600" dirty="0"/>
              <a:t>Reporters are encouraged to report online</a:t>
            </a:r>
          </a:p>
          <a:p>
            <a:r>
              <a:rPr lang="en-US" sz="1600" dirty="0"/>
              <a:t>All reports screened by Adult Protective Services and / or Residential Care Services </a:t>
            </a:r>
          </a:p>
          <a:p>
            <a:r>
              <a:rPr lang="en-US" sz="1600" dirty="0"/>
              <a:t>You do not need to give your name or provide proof</a:t>
            </a:r>
          </a:p>
          <a:p>
            <a:r>
              <a:rPr lang="en-US" sz="1600" dirty="0"/>
              <a:t>Unless there is a court action, law enforcement has been called in, or you agree, your identity is confidential</a:t>
            </a:r>
          </a:p>
          <a:p>
            <a:r>
              <a:rPr lang="en-US" sz="1600" dirty="0"/>
              <a:t>The report will be triaged and prioritized for investigation.  A DSHS staff member may contact the reporter for more information.  All reports are confidential</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4A36EF7B-B891-4190-9CF8-2DF2411FA27F}"/>
              </a:ext>
            </a:extLst>
          </p:cNvPr>
          <p:cNvSpPr txBox="1">
            <a:spLocks/>
          </p:cNvSpPr>
          <p:nvPr/>
        </p:nvSpPr>
        <p:spPr>
          <a:xfrm>
            <a:off x="8451604" y="1412488"/>
            <a:ext cx="3197701" cy="46708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Report online:  </a:t>
            </a:r>
          </a:p>
          <a:p>
            <a:pPr lvl="1"/>
            <a:r>
              <a:rPr lang="en-US" sz="1400"/>
              <a:t>https://fortress.wa.gov/dshs/altsaapps/OCR/publicOCR.PubRptInputReporterInformation.executeLoad.action</a:t>
            </a:r>
          </a:p>
          <a:p>
            <a:r>
              <a:rPr lang="en-US" sz="1400"/>
              <a:t>Contact Adult Protective Services for reports on allegations of abuse, abandonment, neglect, self-neglect and financial exploitation of vulnerable adults living in the community and in facilities:</a:t>
            </a:r>
          </a:p>
          <a:p>
            <a:pPr lvl="1"/>
            <a:r>
              <a:rPr lang="en-US" sz="1400"/>
              <a:t>1-877-734-6277</a:t>
            </a:r>
          </a:p>
          <a:p>
            <a:pPr lvl="1"/>
            <a:r>
              <a:rPr lang="en-US" sz="1400"/>
              <a:t>(TTY)  1-833-866-5595</a:t>
            </a:r>
          </a:p>
          <a:p>
            <a:r>
              <a:rPr lang="en-US" sz="1400"/>
              <a:t>Contact the Complaint Resolution Unit to report concerns regarding a person living in a facility (e.g. a nursing home, adult family home, assisted living, enhanced services, intermediate care for individuals with intellectual disabilities) or receiving supported living services:</a:t>
            </a:r>
          </a:p>
          <a:p>
            <a:pPr lvl="1"/>
            <a:r>
              <a:rPr lang="en-US" sz="1400"/>
              <a:t>1-800-562-6078</a:t>
            </a:r>
          </a:p>
          <a:p>
            <a:pPr lvl="1"/>
            <a:r>
              <a:rPr lang="en-US" sz="1400"/>
              <a:t>(TTY) 1-800-737-7931</a:t>
            </a:r>
          </a:p>
          <a:p>
            <a:r>
              <a:rPr lang="en-US" sz="1400"/>
              <a:t>Unless there is a court action, law enforcement has been called in, or you agree, your identity is confidential</a:t>
            </a:r>
            <a:endParaRPr lang="en-US" sz="1400" dirty="0"/>
          </a:p>
        </p:txBody>
      </p:sp>
    </p:spTree>
    <p:extLst>
      <p:ext uri="{BB962C8B-B14F-4D97-AF65-F5344CB8AC3E}">
        <p14:creationId xmlns:p14="http://schemas.microsoft.com/office/powerpoint/2010/main" val="305417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B025B-B90D-4F6D-8DEE-9036B49F8206}"/>
              </a:ext>
            </a:extLst>
          </p:cNvPr>
          <p:cNvSpPr>
            <a:spLocks noGrp="1"/>
          </p:cNvSpPr>
          <p:nvPr>
            <p:ph type="title"/>
          </p:nvPr>
        </p:nvSpPr>
        <p:spPr>
          <a:xfrm>
            <a:off x="589560" y="856180"/>
            <a:ext cx="5279408" cy="1128068"/>
          </a:xfrm>
        </p:spPr>
        <p:txBody>
          <a:bodyPr anchor="ctr">
            <a:normAutofit/>
          </a:bodyPr>
          <a:lstStyle/>
          <a:p>
            <a:r>
              <a:rPr lang="en-US" sz="3700"/>
              <a:t>Local Initiatives – Spokane Police Department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0A6CC7-3599-406C-80F3-B100CC7DD35B}"/>
              </a:ext>
            </a:extLst>
          </p:cNvPr>
          <p:cNvSpPr>
            <a:spLocks noGrp="1"/>
          </p:cNvSpPr>
          <p:nvPr>
            <p:ph idx="1"/>
          </p:nvPr>
        </p:nvSpPr>
        <p:spPr>
          <a:xfrm>
            <a:off x="590719" y="2330505"/>
            <a:ext cx="5278066" cy="3979585"/>
          </a:xfrm>
        </p:spPr>
        <p:txBody>
          <a:bodyPr anchor="ctr">
            <a:normAutofit/>
          </a:bodyPr>
          <a:lstStyle/>
          <a:p>
            <a:r>
              <a:rPr lang="en-US" sz="1700" b="1" i="1" dirty="0"/>
              <a:t>Special Investigation Unit </a:t>
            </a:r>
            <a:r>
              <a:rPr lang="en-US" sz="1700" dirty="0"/>
              <a:t>covers abuse of vulnerable populations, including children and older adults</a:t>
            </a:r>
          </a:p>
          <a:p>
            <a:pPr lvl="1"/>
            <a:r>
              <a:rPr lang="en-US" sz="1700" dirty="0"/>
              <a:t>Investigate every unattended death in the City of Spokane (in the community and in institutions)</a:t>
            </a:r>
          </a:p>
          <a:p>
            <a:pPr lvl="1"/>
            <a:r>
              <a:rPr lang="en-US" sz="1700" dirty="0"/>
              <a:t>Receive reports and referrals from Adult Protective Services, Crime Check, individuals and long-term care facilities</a:t>
            </a:r>
          </a:p>
          <a:p>
            <a:pPr lvl="1"/>
            <a:r>
              <a:rPr lang="en-US" sz="1700" dirty="0"/>
              <a:t>Physical abuse cases treated as assaults</a:t>
            </a:r>
          </a:p>
          <a:p>
            <a:pPr lvl="1"/>
            <a:r>
              <a:rPr lang="en-US" sz="1700" dirty="0"/>
              <a:t>Scams comprise 90% of the calls</a:t>
            </a:r>
          </a:p>
          <a:p>
            <a:pPr lvl="2"/>
            <a:r>
              <a:rPr lang="en-US" sz="1700" dirty="0"/>
              <a:t>Caregiver or family members</a:t>
            </a:r>
          </a:p>
          <a:p>
            <a:pPr lvl="2"/>
            <a:r>
              <a:rPr lang="en-US" sz="1700" dirty="0"/>
              <a:t>Elderly dating services</a:t>
            </a:r>
          </a:p>
          <a:p>
            <a:pPr lvl="2"/>
            <a:r>
              <a:rPr lang="en-US" sz="1700" dirty="0"/>
              <a:t>Investigate but hard to prove, often because of lack of information</a:t>
            </a:r>
          </a:p>
          <a:p>
            <a:pPr marL="0" indent="0">
              <a:buNone/>
            </a:pPr>
            <a:endParaRPr lang="en-US" sz="17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C5FEEC3-BB15-4078-8B0B-77F9C4BEC8E0}"/>
              </a:ext>
            </a:extLst>
          </p:cNvPr>
          <p:cNvPicPr>
            <a:picLocks noChangeAspect="1"/>
          </p:cNvPicPr>
          <p:nvPr/>
        </p:nvPicPr>
        <p:blipFill>
          <a:blip r:embed="rId2"/>
          <a:stretch>
            <a:fillRect/>
          </a:stretch>
        </p:blipFill>
        <p:spPr>
          <a:xfrm>
            <a:off x="7083423" y="582505"/>
            <a:ext cx="4397433" cy="2517530"/>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06A298-1FA6-4F4C-AC55-FA3804848D23}"/>
              </a:ext>
            </a:extLst>
          </p:cNvPr>
          <p:cNvPicPr>
            <a:picLocks noChangeAspect="1"/>
          </p:cNvPicPr>
          <p:nvPr/>
        </p:nvPicPr>
        <p:blipFill>
          <a:blip r:embed="rId3"/>
          <a:stretch>
            <a:fillRect/>
          </a:stretch>
        </p:blipFill>
        <p:spPr>
          <a:xfrm>
            <a:off x="7090986" y="3707894"/>
            <a:ext cx="4380443" cy="2518756"/>
          </a:xfrm>
          <a:prstGeom prst="rect">
            <a:avLst/>
          </a:prstGeom>
        </p:spPr>
      </p:pic>
      <p:sp>
        <p:nvSpPr>
          <p:cNvPr id="21" name="TextBox 20">
            <a:extLst>
              <a:ext uri="{FF2B5EF4-FFF2-40B4-BE49-F238E27FC236}">
                <a16:creationId xmlns:a16="http://schemas.microsoft.com/office/drawing/2014/main" id="{4DE3B490-C0ED-4CAA-99F6-AFA13B066DDF}"/>
              </a:ext>
            </a:extLst>
          </p:cNvPr>
          <p:cNvSpPr txBox="1"/>
          <p:nvPr/>
        </p:nvSpPr>
        <p:spPr>
          <a:xfrm>
            <a:off x="355196" y="6017702"/>
            <a:ext cx="6174813" cy="584775"/>
          </a:xfrm>
          <a:prstGeom prst="rect">
            <a:avLst/>
          </a:prstGeom>
          <a:noFill/>
        </p:spPr>
        <p:txBody>
          <a:bodyPr wrap="square" rtlCol="0">
            <a:spAutoFit/>
          </a:bodyPr>
          <a:lstStyle/>
          <a:p>
            <a:pPr algn="ctr"/>
            <a:r>
              <a:rPr lang="en-US" sz="1600" dirty="0">
                <a:solidFill>
                  <a:schemeClr val="bg2">
                    <a:lumMod val="50000"/>
                  </a:schemeClr>
                </a:solidFill>
              </a:rPr>
              <a:t>Special acknowledgement to Julie Humphreys, </a:t>
            </a:r>
            <a:br>
              <a:rPr lang="en-US" sz="1600" dirty="0">
                <a:solidFill>
                  <a:schemeClr val="bg2">
                    <a:lumMod val="50000"/>
                  </a:schemeClr>
                </a:solidFill>
              </a:rPr>
            </a:br>
            <a:r>
              <a:rPr lang="en-US" sz="1600" dirty="0">
                <a:solidFill>
                  <a:schemeClr val="bg2">
                    <a:lumMod val="50000"/>
                  </a:schemeClr>
                </a:solidFill>
              </a:rPr>
              <a:t>City of Spokane Public Communications Manager</a:t>
            </a:r>
          </a:p>
        </p:txBody>
      </p:sp>
    </p:spTree>
    <p:extLst>
      <p:ext uri="{BB962C8B-B14F-4D97-AF65-F5344CB8AC3E}">
        <p14:creationId xmlns:p14="http://schemas.microsoft.com/office/powerpoint/2010/main" val="300935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EAAAD-D189-4AE3-B09F-05E9AC881ABF}"/>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4400"/>
              <a:t>The United Nations Decade of Healthy Ageing</a:t>
            </a:r>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087584-9B37-46BB-A471-60F9D2A7457E}"/>
              </a:ext>
            </a:extLst>
          </p:cNvPr>
          <p:cNvSpPr>
            <a:spLocks noGrp="1"/>
          </p:cNvSpPr>
          <p:nvPr>
            <p:ph type="body" sz="half" idx="2"/>
          </p:nvPr>
        </p:nvSpPr>
        <p:spPr>
          <a:xfrm>
            <a:off x="615458" y="3355848"/>
            <a:ext cx="6268770" cy="2825496"/>
          </a:xfrm>
        </p:spPr>
        <p:txBody>
          <a:bodyPr vert="horz" lIns="91440" tIns="45720" rIns="91440" bIns="45720" rtlCol="0">
            <a:normAutofit/>
          </a:bodyPr>
          <a:lstStyle/>
          <a:p>
            <a:pPr lvl="1" indent="-228600">
              <a:buFont typeface="Arial" panose="020B0604020202020204" pitchFamily="34" charset="0"/>
              <a:buChar char="•"/>
            </a:pPr>
            <a:r>
              <a:rPr lang="en-US" dirty="0"/>
              <a:t>The problem of older person abuse receives little attention</a:t>
            </a:r>
          </a:p>
          <a:p>
            <a:pPr lvl="1" indent="-228600">
              <a:buFont typeface="Arial" panose="020B0604020202020204" pitchFamily="34" charset="0"/>
              <a:buChar char="•"/>
            </a:pPr>
            <a:r>
              <a:rPr lang="en-US" dirty="0"/>
              <a:t>The WHO sees this as a global public health crisis &amp; is leading a global     collaboration called </a:t>
            </a:r>
            <a:r>
              <a:rPr lang="en-US" b="1" dirty="0"/>
              <a:t>“The United Nations Decade of Healthy Ageing 2021 – 2030 ”</a:t>
            </a:r>
          </a:p>
          <a:p>
            <a:pPr lvl="1" indent="-228600">
              <a:buFont typeface="Arial" panose="020B0604020202020204" pitchFamily="34" charset="0"/>
              <a:buChar char="•"/>
            </a:pPr>
            <a:r>
              <a:rPr lang="en-US" dirty="0"/>
              <a:t>It’s a global collaboration among governments, civil society, international agencies, professionals, academia, the media and the private sector to improve the lives of older people, their families and the communities in which they live</a:t>
            </a:r>
          </a:p>
          <a:p>
            <a:pPr lvl="1" indent="-228600">
              <a:buFont typeface="Arial" panose="020B0604020202020204" pitchFamily="34" charset="0"/>
              <a:buChar char="•"/>
            </a:pPr>
            <a:r>
              <a:rPr lang="en-US" dirty="0"/>
              <a:t>You can participated in the Decade’s goals through direct action, partnering with others, and by participating in the </a:t>
            </a:r>
            <a:r>
              <a:rPr lang="en-US" dirty="0">
                <a:hlinkClick r:id="rId2"/>
              </a:rPr>
              <a:t>Healthy Ageing Collaborative</a:t>
            </a:r>
            <a:endParaRPr lang="en-US" dirty="0"/>
          </a:p>
        </p:txBody>
      </p:sp>
      <p:pic>
        <p:nvPicPr>
          <p:cNvPr id="9" name="Picture Placeholder 8">
            <a:extLst>
              <a:ext uri="{FF2B5EF4-FFF2-40B4-BE49-F238E27FC236}">
                <a16:creationId xmlns:a16="http://schemas.microsoft.com/office/drawing/2014/main" id="{23038752-A212-41D7-A455-0A8E3A18A98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0519" r="5769"/>
          <a:stretch/>
        </p:blipFill>
        <p:spPr>
          <a:xfrm>
            <a:off x="7684006" y="10"/>
            <a:ext cx="4507993" cy="6857990"/>
          </a:xfrm>
          <a:prstGeom prst="rect">
            <a:avLst/>
          </a:prstGeom>
        </p:spPr>
      </p:pic>
    </p:spTree>
    <p:extLst>
      <p:ext uri="{BB962C8B-B14F-4D97-AF65-F5344CB8AC3E}">
        <p14:creationId xmlns:p14="http://schemas.microsoft.com/office/powerpoint/2010/main" val="228239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window blind&#10;&#10;Description automatically generated">
            <a:extLst>
              <a:ext uri="{FF2B5EF4-FFF2-40B4-BE49-F238E27FC236}">
                <a16:creationId xmlns:a16="http://schemas.microsoft.com/office/drawing/2014/main" id="{898186BA-6A57-F0EC-0394-FD715157947A}"/>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A4AB72-AE81-4D0D-99F2-09161EB15C1B}"/>
              </a:ext>
            </a:extLst>
          </p:cNvPr>
          <p:cNvSpPr>
            <a:spLocks noGrp="1"/>
          </p:cNvSpPr>
          <p:nvPr>
            <p:ph type="title"/>
          </p:nvPr>
        </p:nvSpPr>
        <p:spPr>
          <a:xfrm>
            <a:off x="838200" y="365125"/>
            <a:ext cx="10515600" cy="1325563"/>
          </a:xfrm>
        </p:spPr>
        <p:txBody>
          <a:bodyPr>
            <a:normAutofit/>
          </a:bodyPr>
          <a:lstStyle/>
          <a:p>
            <a:r>
              <a:rPr lang="en-US" b="1" dirty="0"/>
              <a:t>The Decade of Healthy Ageing’s 5 Priorities</a:t>
            </a:r>
          </a:p>
        </p:txBody>
      </p:sp>
      <p:graphicFrame>
        <p:nvGraphicFramePr>
          <p:cNvPr id="10" name="Content Placeholder 5">
            <a:extLst>
              <a:ext uri="{FF2B5EF4-FFF2-40B4-BE49-F238E27FC236}">
                <a16:creationId xmlns:a16="http://schemas.microsoft.com/office/drawing/2014/main" id="{53561820-5E09-C2E8-B067-4AFFEF3F4946}"/>
              </a:ext>
            </a:extLst>
          </p:cNvPr>
          <p:cNvGraphicFramePr>
            <a:graphicFrameLocks noGrp="1"/>
          </p:cNvGraphicFramePr>
          <p:nvPr>
            <p:ph idx="1"/>
            <p:extLst>
              <p:ext uri="{D42A27DB-BD31-4B8C-83A1-F6EECF244321}">
                <p14:modId xmlns:p14="http://schemas.microsoft.com/office/powerpoint/2010/main" val="3194041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49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A69A41-4433-4ECA-8CBF-F58C6BC93827}"/>
              </a:ext>
            </a:extLst>
          </p:cNvPr>
          <p:cNvSpPr>
            <a:spLocks noGrp="1"/>
          </p:cNvSpPr>
          <p:nvPr>
            <p:ph type="title"/>
          </p:nvPr>
        </p:nvSpPr>
        <p:spPr>
          <a:xfrm>
            <a:off x="5894962" y="479493"/>
            <a:ext cx="5458838" cy="1325563"/>
          </a:xfrm>
        </p:spPr>
        <p:txBody>
          <a:bodyPr>
            <a:normAutofit/>
          </a:bodyPr>
          <a:lstStyle/>
          <a:p>
            <a:r>
              <a:rPr lang="en-US" dirty="0"/>
              <a:t>Get Involved</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262B1A1E-8E58-430E-8D1C-04C158572AAF}"/>
              </a:ext>
            </a:extLst>
          </p:cNvPr>
          <p:cNvPicPr>
            <a:picLocks noChangeAspect="1"/>
          </p:cNvPicPr>
          <p:nvPr/>
        </p:nvPicPr>
        <p:blipFill>
          <a:blip r:embed="rId2"/>
          <a:stretch>
            <a:fillRect/>
          </a:stretch>
        </p:blipFill>
        <p:spPr>
          <a:xfrm>
            <a:off x="95857" y="2377191"/>
            <a:ext cx="5810784" cy="146722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7FB78B1-51E9-4948-83AA-C90BE1932F45}"/>
              </a:ext>
            </a:extLst>
          </p:cNvPr>
          <p:cNvSpPr>
            <a:spLocks noGrp="1"/>
          </p:cNvSpPr>
          <p:nvPr>
            <p:ph idx="1"/>
          </p:nvPr>
        </p:nvSpPr>
        <p:spPr>
          <a:xfrm>
            <a:off x="5894962" y="1984443"/>
            <a:ext cx="5458838" cy="4192520"/>
          </a:xfrm>
        </p:spPr>
        <p:txBody>
          <a:bodyPr>
            <a:normAutofit/>
          </a:bodyPr>
          <a:lstStyle/>
          <a:p>
            <a:r>
              <a:rPr lang="en-US" sz="2000"/>
              <a:t>Spread awareness</a:t>
            </a:r>
          </a:p>
          <a:p>
            <a:r>
              <a:rPr lang="en-US" sz="2000"/>
              <a:t>World Elder Abuse Awareness Day is June 15</a:t>
            </a:r>
            <a:r>
              <a:rPr lang="en-US" sz="2000" baseline="30000"/>
              <a:t>th</a:t>
            </a:r>
            <a:r>
              <a:rPr lang="en-US" sz="2000"/>
              <a:t> </a:t>
            </a:r>
          </a:p>
          <a:p>
            <a:r>
              <a:rPr lang="en-US" sz="2000"/>
              <a:t>Learn about the WHO’s Decade of Healthy Ageing &amp; read about or join The Healthy Ageing Collaborative - </a:t>
            </a:r>
            <a:r>
              <a:rPr lang="en-US" sz="2000">
                <a:hlinkClick r:id="rId3"/>
              </a:rPr>
              <a:t>https://www.decadeofhealthyageing.org</a:t>
            </a:r>
            <a:endParaRPr lang="en-US" sz="2000"/>
          </a:p>
          <a:p>
            <a:r>
              <a:rPr lang="en-US" sz="2000"/>
              <a:t>Educate people in our communities about how to recognize and intervene in instances of elder abuse:  </a:t>
            </a:r>
            <a:r>
              <a:rPr lang="en-US" sz="2000">
                <a:hlinkClick r:id="rId4"/>
              </a:rPr>
              <a:t>http://eldermistreatment.usc.edu/wp-content/uploads/2018/03/NCEA_12things_508-1.pdf</a:t>
            </a:r>
            <a:endParaRPr lang="en-US" sz="2000"/>
          </a:p>
          <a:p>
            <a:endParaRPr lang="en-US" sz="2000"/>
          </a:p>
          <a:p>
            <a:endParaRPr lang="en-US" sz="2000"/>
          </a:p>
        </p:txBody>
      </p:sp>
    </p:spTree>
    <p:extLst>
      <p:ext uri="{BB962C8B-B14F-4D97-AF65-F5344CB8AC3E}">
        <p14:creationId xmlns:p14="http://schemas.microsoft.com/office/powerpoint/2010/main" val="3929834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3A45584-E915-4552-A460-FCB37E0AB91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Learn the Signs of Elder Abuse &amp; Share Them</a:t>
            </a:r>
          </a:p>
        </p:txBody>
      </p:sp>
      <p:pic>
        <p:nvPicPr>
          <p:cNvPr id="9" name="Content Placeholder 8">
            <a:extLst>
              <a:ext uri="{FF2B5EF4-FFF2-40B4-BE49-F238E27FC236}">
                <a16:creationId xmlns:a16="http://schemas.microsoft.com/office/drawing/2014/main" id="{EBD57C46-78A1-4933-AD4E-D69DEB622FF6}"/>
              </a:ext>
            </a:extLst>
          </p:cNvPr>
          <p:cNvPicPr>
            <a:picLocks noGrp="1" noChangeAspect="1"/>
          </p:cNvPicPr>
          <p:nvPr>
            <p:ph idx="1"/>
          </p:nvPr>
        </p:nvPicPr>
        <p:blipFill>
          <a:blip r:embed="rId2"/>
          <a:stretch>
            <a:fillRect/>
          </a:stretch>
        </p:blipFill>
        <p:spPr>
          <a:xfrm>
            <a:off x="6096000" y="518206"/>
            <a:ext cx="4674921" cy="6032157"/>
          </a:xfrm>
          <a:prstGeom prst="rect">
            <a:avLst/>
          </a:prstGeom>
          <a:effectLst>
            <a:outerShdw blurRad="50800" dist="38100" dir="2700000" algn="tl" rotWithShape="0">
              <a:prstClr val="black">
                <a:alpha val="53000"/>
              </a:prstClr>
            </a:outerShdw>
          </a:effectLst>
        </p:spPr>
      </p:pic>
    </p:spTree>
    <p:extLst>
      <p:ext uri="{BB962C8B-B14F-4D97-AF65-F5344CB8AC3E}">
        <p14:creationId xmlns:p14="http://schemas.microsoft.com/office/powerpoint/2010/main" val="10040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3768A-FF78-437E-8336-0DA805DBA426}"/>
              </a:ext>
            </a:extLst>
          </p:cNvPr>
          <p:cNvSpPr>
            <a:spLocks noGrp="1"/>
          </p:cNvSpPr>
          <p:nvPr>
            <p:ph type="title"/>
          </p:nvPr>
        </p:nvSpPr>
        <p:spPr>
          <a:xfrm>
            <a:off x="1043631" y="809898"/>
            <a:ext cx="9942716" cy="1554480"/>
          </a:xfrm>
        </p:spPr>
        <p:txBody>
          <a:bodyPr anchor="ctr">
            <a:normAutofit/>
          </a:bodyPr>
          <a:lstStyle/>
          <a:p>
            <a:r>
              <a:rPr lang="en-US" sz="480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E4B7B35A-F377-4A0C-BACA-BADE16BDAE36}"/>
              </a:ext>
            </a:extLst>
          </p:cNvPr>
          <p:cNvSpPr>
            <a:spLocks noGrp="1"/>
          </p:cNvSpPr>
          <p:nvPr>
            <p:ph idx="1"/>
          </p:nvPr>
        </p:nvSpPr>
        <p:spPr>
          <a:xfrm>
            <a:off x="1045028" y="3017522"/>
            <a:ext cx="9941319" cy="3124658"/>
          </a:xfrm>
        </p:spPr>
        <p:txBody>
          <a:bodyPr anchor="ctr">
            <a:normAutofit/>
          </a:bodyPr>
          <a:lstStyle/>
          <a:p>
            <a:r>
              <a:rPr lang="en-US" sz="2400" dirty="0">
                <a:latin typeface="Arial" panose="020B0604020202020204" pitchFamily="34" charset="0"/>
                <a:cs typeface="Arial" panose="020B0604020202020204" pitchFamily="34" charset="0"/>
              </a:rPr>
              <a:t>The Problem of Elder Abuse</a:t>
            </a:r>
          </a:p>
          <a:p>
            <a:r>
              <a:rPr lang="en-US" sz="2400" dirty="0">
                <a:latin typeface="Arial" panose="020B0604020202020204" pitchFamily="34" charset="0"/>
                <a:cs typeface="Arial" panose="020B0604020202020204" pitchFamily="34" charset="0"/>
              </a:rPr>
              <a:t>Why Older People Are Targeted</a:t>
            </a:r>
          </a:p>
          <a:p>
            <a:r>
              <a:rPr lang="en-US" sz="2400" dirty="0">
                <a:latin typeface="Arial" panose="020B0604020202020204" pitchFamily="34" charset="0"/>
                <a:cs typeface="Arial" panose="020B0604020202020204" pitchFamily="34" charset="0"/>
              </a:rPr>
              <a:t>The 7 Types of Elder Abuse</a:t>
            </a:r>
          </a:p>
          <a:p>
            <a:r>
              <a:rPr lang="en-US" sz="2400" dirty="0">
                <a:latin typeface="Arial" panose="020B0604020202020204" pitchFamily="34" charset="0"/>
                <a:cs typeface="Arial" panose="020B0604020202020204" pitchFamily="34" charset="0"/>
              </a:rPr>
              <a:t>What is Being Done to Address the Issue</a:t>
            </a:r>
          </a:p>
          <a:p>
            <a:r>
              <a:rPr lang="en-US" sz="2400" dirty="0">
                <a:latin typeface="Arial" panose="020B0604020202020204" pitchFamily="34" charset="0"/>
                <a:cs typeface="Arial" panose="020B0604020202020204" pitchFamily="34" charset="0"/>
              </a:rPr>
              <a:t>How You Can Help</a:t>
            </a:r>
          </a:p>
          <a:p>
            <a:pPr marL="0" indent="0">
              <a:buNone/>
            </a:pPr>
            <a:endParaRPr lang="en-US" sz="24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74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77FC-4926-4F38-A0FF-A4C937E70AB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A9FD0F2-B861-4673-B71C-4E9B05AEBA67}"/>
              </a:ext>
            </a:extLst>
          </p:cNvPr>
          <p:cNvSpPr>
            <a:spLocks noGrp="1"/>
          </p:cNvSpPr>
          <p:nvPr>
            <p:ph idx="1"/>
          </p:nvPr>
        </p:nvSpPr>
        <p:spPr/>
        <p:txBody>
          <a:bodyPr>
            <a:normAutofit/>
          </a:bodyPr>
          <a:lstStyle/>
          <a:p>
            <a:r>
              <a:rPr lang="en-US" sz="1100" dirty="0"/>
              <a:t>1) </a:t>
            </a:r>
            <a:r>
              <a:rPr lang="en-US" sz="1100" dirty="0" err="1"/>
              <a:t>Acierno</a:t>
            </a:r>
            <a:r>
              <a:rPr lang="en-US" sz="1100" dirty="0"/>
              <a:t>, R., Hernandez, M.A., </a:t>
            </a:r>
            <a:r>
              <a:rPr lang="en-US" sz="1100" dirty="0" err="1"/>
              <a:t>Amstadter</a:t>
            </a:r>
            <a:r>
              <a:rPr lang="en-US" sz="1100" dirty="0"/>
              <a:t>, A.B., Resnick, H.S., Steve, K., Muzzy, W., &amp; Kilpatrick, D.G. (2010). Prevalence and correlates of emotional, physical, sexual, and financial abuse and potential neglect in the United States: The national elder mistreatment study. American Journal of Public Health, 100(2), 292-297. doi:10.2105/AJPH.2009.163089</a:t>
            </a:r>
          </a:p>
          <a:p>
            <a:r>
              <a:rPr lang="en-US" sz="1100" dirty="0"/>
              <a:t>2) </a:t>
            </a:r>
            <a:r>
              <a:rPr lang="en-US" sz="1100" dirty="0">
                <a:hlinkClick r:id="rId2"/>
              </a:rPr>
              <a:t>https://www.fincen.gov/sites/default/files/advisory/2022-06-15/FinCEN%20Advisory%20Elder%20Financial%20Exploitation%20FINAL%20508.pdf</a:t>
            </a:r>
            <a:endParaRPr lang="en-US" sz="1100" dirty="0"/>
          </a:p>
          <a:p>
            <a:r>
              <a:rPr lang="en-US" sz="1100" dirty="0"/>
              <a:t>3) </a:t>
            </a:r>
            <a:r>
              <a:rPr lang="en-US" sz="1100" dirty="0">
                <a:hlinkClick r:id="rId3"/>
              </a:rPr>
              <a:t>https://www.investopedia.com/terms/s/suspicious-activity-report.asp</a:t>
            </a:r>
            <a:endParaRPr lang="en-US" sz="1100" dirty="0"/>
          </a:p>
          <a:p>
            <a:r>
              <a:rPr lang="en-US" sz="1100" dirty="0"/>
              <a:t>4) </a:t>
            </a:r>
            <a:r>
              <a:rPr lang="en-US" sz="1100" dirty="0">
                <a:hlinkClick r:id="rId4"/>
              </a:rPr>
              <a:t>https://app.leg.wa.gov/rcw/default.aspx?cite=74.34.020</a:t>
            </a:r>
            <a:endParaRPr lang="en-US" sz="1100" dirty="0"/>
          </a:p>
          <a:p>
            <a:r>
              <a:rPr lang="en-US" sz="1100" dirty="0"/>
              <a:t>5) </a:t>
            </a:r>
            <a:r>
              <a:rPr lang="en-US" sz="1100" dirty="0">
                <a:hlinkClick r:id="rId5"/>
              </a:rPr>
              <a:t>http://www.dhs.state.or.us/spd/tools/cm/aps/community/neglect_aband.pdf</a:t>
            </a:r>
            <a:endParaRPr lang="en-US" sz="1100" dirty="0"/>
          </a:p>
          <a:p>
            <a:r>
              <a:rPr lang="en-US" sz="1100" dirty="0"/>
              <a:t>6) </a:t>
            </a:r>
            <a:r>
              <a:rPr lang="en-US" sz="1100" dirty="0">
                <a:hlinkClick r:id="rId6"/>
              </a:rPr>
              <a:t>https://www.who.int/publications/i/item/9789240052550</a:t>
            </a:r>
            <a:endParaRPr lang="en-US" sz="1100" dirty="0"/>
          </a:p>
          <a:p>
            <a:r>
              <a:rPr lang="en-US" sz="1100" dirty="0"/>
              <a:t>7) </a:t>
            </a:r>
            <a:r>
              <a:rPr lang="en-US" sz="1100" dirty="0">
                <a:hlinkClick r:id="rId7"/>
              </a:rPr>
              <a:t>https://ncea.acl.gov/Suspect-Abuse/Abuse-Types.aspx</a:t>
            </a:r>
            <a:endParaRPr lang="en-US" sz="1100" dirty="0"/>
          </a:p>
          <a:p>
            <a:r>
              <a:rPr lang="en-US" sz="1100" dirty="0"/>
              <a:t>8) </a:t>
            </a:r>
            <a:r>
              <a:rPr lang="en-US" sz="1100" dirty="0">
                <a:hlinkClick r:id="rId8"/>
              </a:rPr>
              <a:t>https://www.who.int/news-room/fact-sheets/detail/abuse-of-older-people</a:t>
            </a:r>
            <a:endParaRPr lang="en-US" sz="1100" dirty="0"/>
          </a:p>
          <a:p>
            <a:r>
              <a:rPr lang="en-US" sz="1100" dirty="0"/>
              <a:t>9) </a:t>
            </a:r>
            <a:r>
              <a:rPr lang="en-US" sz="1100" dirty="0">
                <a:hlinkClick r:id="rId9"/>
              </a:rPr>
              <a:t>https://www.dshs.wa.gov/altsa/about-us</a:t>
            </a:r>
            <a:endParaRPr lang="en-US" sz="1100" dirty="0"/>
          </a:p>
          <a:p>
            <a:r>
              <a:rPr lang="en-US" sz="1100" dirty="0"/>
              <a:t>10) </a:t>
            </a:r>
            <a:r>
              <a:rPr lang="en-US" sz="1100" dirty="0">
                <a:hlinkClick r:id="rId10"/>
              </a:rPr>
              <a:t>https://app.leg.wa.gov/RCW/default.aspx?cite=11.130.265&amp;pdf=true</a:t>
            </a:r>
            <a:endParaRPr lang="en-US" sz="1100" dirty="0"/>
          </a:p>
          <a:p>
            <a:r>
              <a:rPr lang="en-US" sz="1100" dirty="0"/>
              <a:t>11) </a:t>
            </a:r>
            <a:r>
              <a:rPr lang="en-US" sz="1100" dirty="0">
                <a:hlinkClick r:id="rId11"/>
              </a:rPr>
              <a:t>https://app.leg.wa.gov/RCW/default.aspx?cite=11.130.580&amp;pdf=true</a:t>
            </a:r>
            <a:endParaRPr lang="en-US" sz="1100" dirty="0"/>
          </a:p>
          <a:p>
            <a:r>
              <a:rPr lang="en-US" sz="1100" dirty="0"/>
              <a:t>12)  </a:t>
            </a:r>
            <a:r>
              <a:rPr lang="en-US" sz="1100" dirty="0">
                <a:hlinkClick r:id="rId12"/>
              </a:rPr>
              <a:t>https://app.leg.wa.gov/rcw/default.aspx?cite=74.34.005</a:t>
            </a:r>
            <a:endParaRPr lang="en-US" sz="1100" dirty="0"/>
          </a:p>
          <a:p>
            <a:r>
              <a:rPr lang="en-US" sz="1100" dirty="0"/>
              <a:t>13) https://www.courts.wa.gov/guardianportal/guardianship2022/content/pdf/General%20Information%20Sheet%20-%20New%20Guardianship%20Law%20RCW%2011.130%20effective%20January%201,%202022.pdf</a:t>
            </a:r>
          </a:p>
          <a:p>
            <a:pPr marL="0" indent="0">
              <a:buNone/>
            </a:pPr>
            <a:endParaRPr lang="en-US" sz="1100" dirty="0"/>
          </a:p>
          <a:p>
            <a:endParaRPr lang="en-US" sz="1100" dirty="0"/>
          </a:p>
        </p:txBody>
      </p:sp>
    </p:spTree>
    <p:extLst>
      <p:ext uri="{BB962C8B-B14F-4D97-AF65-F5344CB8AC3E}">
        <p14:creationId xmlns:p14="http://schemas.microsoft.com/office/powerpoint/2010/main" val="181174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651653-F0C3-4BF0-BB57-68869B9C95DD}"/>
              </a:ext>
            </a:extLst>
          </p:cNvPr>
          <p:cNvSpPr>
            <a:spLocks noGrp="1"/>
          </p:cNvSpPr>
          <p:nvPr>
            <p:ph idx="1"/>
          </p:nvPr>
        </p:nvSpPr>
        <p:spPr>
          <a:xfrm>
            <a:off x="645066" y="2031101"/>
            <a:ext cx="4282984" cy="3511943"/>
          </a:xfrm>
        </p:spPr>
        <p:txBody>
          <a:bodyPr anchor="ctr">
            <a:normAutofit/>
          </a:bodyPr>
          <a:lstStyle/>
          <a:p>
            <a:endParaRPr lang="en-US" sz="1800" dirty="0"/>
          </a:p>
          <a:p>
            <a:r>
              <a:rPr lang="en-US" sz="1800" dirty="0"/>
              <a:t>By 2030, all baby boomers will be older than age 65</a:t>
            </a:r>
          </a:p>
          <a:p>
            <a:r>
              <a:rPr lang="en-US" sz="1800" dirty="0"/>
              <a:t>The global population of people aged 60 years and older will more than double, from 900 million in 2015 to about 2 billion in 2050⁸</a:t>
            </a:r>
          </a:p>
          <a:p>
            <a:r>
              <a:rPr lang="en-US" sz="1800" b="1" i="1" dirty="0"/>
              <a:t>By 2034 older people will outnumber children for first time in U.S. history</a:t>
            </a:r>
          </a:p>
          <a:p>
            <a:endParaRPr lang="en-US" sz="1800" dirty="0"/>
          </a:p>
          <a:p>
            <a:endParaRPr lang="en-US" sz="1800" dirty="0"/>
          </a:p>
        </p:txBody>
      </p:sp>
      <p:sp>
        <p:nvSpPr>
          <p:cNvPr id="37" name="Rectangle 3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hart&#10;&#10;Description automatically generated">
            <a:extLst>
              <a:ext uri="{FF2B5EF4-FFF2-40B4-BE49-F238E27FC236}">
                <a16:creationId xmlns:a16="http://schemas.microsoft.com/office/drawing/2014/main" id="{FBB25C94-2EA4-46FD-BEF7-E97D32786C95}"/>
              </a:ext>
            </a:extLst>
          </p:cNvPr>
          <p:cNvPicPr>
            <a:picLocks noChangeAspect="1"/>
          </p:cNvPicPr>
          <p:nvPr/>
        </p:nvPicPr>
        <p:blipFill>
          <a:blip r:embed="rId2"/>
          <a:stretch>
            <a:fillRect/>
          </a:stretch>
        </p:blipFill>
        <p:spPr>
          <a:xfrm>
            <a:off x="6286090" y="650494"/>
            <a:ext cx="5031314" cy="5324142"/>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3A56894C-31B9-4A58-A908-48B0B3104C4C}"/>
              </a:ext>
            </a:extLst>
          </p:cNvPr>
          <p:cNvSpPr txBox="1"/>
          <p:nvPr/>
        </p:nvSpPr>
        <p:spPr>
          <a:xfrm>
            <a:off x="1470991" y="922919"/>
            <a:ext cx="4058014" cy="523220"/>
          </a:xfrm>
          <a:prstGeom prst="rect">
            <a:avLst/>
          </a:prstGeom>
          <a:noFill/>
        </p:spPr>
        <p:txBody>
          <a:bodyPr wrap="square" rtlCol="0">
            <a:spAutoFit/>
          </a:bodyPr>
          <a:lstStyle/>
          <a:p>
            <a:pPr>
              <a:spcAft>
                <a:spcPts val="600"/>
              </a:spcAft>
            </a:pPr>
            <a:r>
              <a:rPr lang="en-US" sz="2800" b="1" dirty="0"/>
              <a:t>An Ageing Nation</a:t>
            </a:r>
            <a:endParaRPr lang="en-US" sz="2800" b="1"/>
          </a:p>
        </p:txBody>
      </p:sp>
    </p:spTree>
    <p:extLst>
      <p:ext uri="{BB962C8B-B14F-4D97-AF65-F5344CB8AC3E}">
        <p14:creationId xmlns:p14="http://schemas.microsoft.com/office/powerpoint/2010/main" val="326750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6BF222-0A8D-4C77-AE87-084D3577116C}"/>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Elder Abuse:</a:t>
            </a:r>
            <a:br>
              <a:rPr lang="en-US" sz="4000" b="1" dirty="0">
                <a:solidFill>
                  <a:srgbClr val="FFFFFF"/>
                </a:solidFill>
              </a:rPr>
            </a:br>
            <a:r>
              <a:rPr lang="en-US" sz="4000" b="1" dirty="0">
                <a:solidFill>
                  <a:srgbClr val="FFFFFF"/>
                </a:solidFill>
              </a:rPr>
              <a:t>The Facts</a:t>
            </a:r>
          </a:p>
        </p:txBody>
      </p:sp>
      <p:sp>
        <p:nvSpPr>
          <p:cNvPr id="3" name="Content Placeholder 2">
            <a:extLst>
              <a:ext uri="{FF2B5EF4-FFF2-40B4-BE49-F238E27FC236}">
                <a16:creationId xmlns:a16="http://schemas.microsoft.com/office/drawing/2014/main" id="{7710C380-824D-498B-96A2-1288AF7FE569}"/>
              </a:ext>
            </a:extLst>
          </p:cNvPr>
          <p:cNvSpPr>
            <a:spLocks noGrp="1"/>
          </p:cNvSpPr>
          <p:nvPr>
            <p:ph idx="1"/>
          </p:nvPr>
        </p:nvSpPr>
        <p:spPr>
          <a:xfrm>
            <a:off x="4876494" y="935230"/>
            <a:ext cx="6555347" cy="5546047"/>
          </a:xfrm>
        </p:spPr>
        <p:txBody>
          <a:bodyPr anchor="ctr">
            <a:normAutofit/>
          </a:bodyPr>
          <a:lstStyle/>
          <a:p>
            <a:r>
              <a:rPr lang="en-US" sz="2000" dirty="0"/>
              <a:t>Rates of abuse are highest in institutions (i.e. nursing homes / long-term care facilities)</a:t>
            </a:r>
          </a:p>
          <a:p>
            <a:pPr lvl="1"/>
            <a:r>
              <a:rPr lang="en-US" sz="1600" dirty="0"/>
              <a:t>2 in 3 staff reporting that they have committed abuse in the past year⁸</a:t>
            </a:r>
          </a:p>
          <a:p>
            <a:r>
              <a:rPr lang="en-US" sz="2000" dirty="0"/>
              <a:t>The National Elder Abuse Incidence Study found that only 1 in 14 cases of elder abuse ever comes to the attention of authorities¹</a:t>
            </a:r>
          </a:p>
          <a:p>
            <a:r>
              <a:rPr lang="en-US" sz="2000" dirty="0"/>
              <a:t>Rates of abuse increased during the COVID-19 pandemic</a:t>
            </a:r>
          </a:p>
          <a:p>
            <a:r>
              <a:rPr lang="en-US" sz="2000" dirty="0"/>
              <a:t>Abuse can lead to serious physical injuries and long-term psychological consequences⁸</a:t>
            </a:r>
          </a:p>
          <a:p>
            <a:r>
              <a:rPr lang="en-US" sz="2000" dirty="0"/>
              <a:t>Abuse of older people is predicted to increase as many countries are experiencing rapidly ageing populations⁸</a:t>
            </a:r>
          </a:p>
          <a:p>
            <a:pPr marL="0" indent="0">
              <a:buNone/>
            </a:pPr>
            <a:endParaRPr lang="en-US" sz="2000" dirty="0"/>
          </a:p>
          <a:p>
            <a:endParaRPr lang="en-US" sz="2000" dirty="0"/>
          </a:p>
        </p:txBody>
      </p:sp>
    </p:spTree>
    <p:extLst>
      <p:ext uri="{BB962C8B-B14F-4D97-AF65-F5344CB8AC3E}">
        <p14:creationId xmlns:p14="http://schemas.microsoft.com/office/powerpoint/2010/main" val="320378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28C007-EB3D-48D3-AF90-7B30A7F3B4B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Why Are </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Older Adults Targeted?</a:t>
            </a:r>
            <a:endParaRPr lang="en-US" sz="3200" kern="1200" dirty="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EF90BBC9-5900-FB92-2825-559902FABC64}"/>
              </a:ext>
            </a:extLst>
          </p:cNvPr>
          <p:cNvGraphicFramePr>
            <a:graphicFrameLocks noGrp="1"/>
          </p:cNvGraphicFramePr>
          <p:nvPr>
            <p:ph idx="1"/>
            <p:extLst>
              <p:ext uri="{D42A27DB-BD31-4B8C-83A1-F6EECF244321}">
                <p14:modId xmlns:p14="http://schemas.microsoft.com/office/powerpoint/2010/main" val="1615028437"/>
              </p:ext>
            </p:extLst>
          </p:nvPr>
        </p:nvGraphicFramePr>
        <p:xfrm>
          <a:off x="4581727" y="649480"/>
          <a:ext cx="6181523" cy="590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50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ree, outdoor, plant&#10;&#10;Description automatically generated">
            <a:extLst>
              <a:ext uri="{FF2B5EF4-FFF2-40B4-BE49-F238E27FC236}">
                <a16:creationId xmlns:a16="http://schemas.microsoft.com/office/drawing/2014/main" id="{44820AFF-43B8-4180-B28F-C9EEEE19F00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1" r="6267" b="-1"/>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894CFF-ACF6-4256-B4B0-754B029A178A}"/>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1" dirty="0"/>
              <a:t>The 7 Types of Elder Abuse</a:t>
            </a:r>
          </a:p>
        </p:txBody>
      </p:sp>
      <p:sp>
        <p:nvSpPr>
          <p:cNvPr id="3" name="Content Placeholder 2">
            <a:extLst>
              <a:ext uri="{FF2B5EF4-FFF2-40B4-BE49-F238E27FC236}">
                <a16:creationId xmlns:a16="http://schemas.microsoft.com/office/drawing/2014/main" id="{A9848969-0C2F-437B-B26E-51BE4C05B385}"/>
              </a:ext>
            </a:extLst>
          </p:cNvPr>
          <p:cNvSpPr>
            <a:spLocks noGrp="1"/>
          </p:cNvSpPr>
          <p:nvPr>
            <p:ph sz="half" idx="1"/>
          </p:nvPr>
        </p:nvSpPr>
        <p:spPr>
          <a:xfrm>
            <a:off x="838200" y="2434201"/>
            <a:ext cx="3822189" cy="3742762"/>
          </a:xfrm>
        </p:spPr>
        <p:txBody>
          <a:bodyPr vert="horz" lIns="91440" tIns="45720" rIns="91440" bIns="45720" rtlCol="0">
            <a:normAutofit/>
          </a:bodyPr>
          <a:lstStyle/>
          <a:p>
            <a:pPr marL="457200" indent="-457200">
              <a:buAutoNum type="arabicPeriod"/>
            </a:pPr>
            <a:r>
              <a:rPr lang="en-US" sz="2000" dirty="0"/>
              <a:t>Financial Exploitation</a:t>
            </a:r>
          </a:p>
          <a:p>
            <a:pPr marL="457200" indent="-457200">
              <a:buAutoNum type="arabicPeriod"/>
            </a:pPr>
            <a:r>
              <a:rPr lang="en-US" sz="2000" dirty="0"/>
              <a:t>Physical Abuse</a:t>
            </a:r>
          </a:p>
          <a:p>
            <a:pPr marL="457200" indent="-457200">
              <a:buAutoNum type="arabicPeriod"/>
            </a:pPr>
            <a:r>
              <a:rPr lang="en-US" sz="2000" dirty="0"/>
              <a:t>Sexual Abuse</a:t>
            </a:r>
          </a:p>
          <a:p>
            <a:pPr marL="457200" indent="-457200">
              <a:buAutoNum type="arabicPeriod"/>
            </a:pPr>
            <a:r>
              <a:rPr lang="en-US" sz="2000" dirty="0"/>
              <a:t>Emotional / Psychological Exploitation</a:t>
            </a:r>
          </a:p>
          <a:p>
            <a:pPr marL="457200" indent="-457200">
              <a:buAutoNum type="arabicPeriod"/>
            </a:pPr>
            <a:r>
              <a:rPr lang="en-US" sz="2000" dirty="0"/>
              <a:t>Abandonment</a:t>
            </a:r>
          </a:p>
          <a:p>
            <a:pPr marL="457200" indent="-457200">
              <a:buAutoNum type="arabicPeriod"/>
            </a:pPr>
            <a:r>
              <a:rPr lang="en-US" sz="2000" dirty="0"/>
              <a:t>Neglect</a:t>
            </a:r>
          </a:p>
          <a:p>
            <a:pPr marL="457200" indent="-457200">
              <a:buAutoNum type="arabicPeriod"/>
            </a:pPr>
            <a:r>
              <a:rPr lang="en-US" sz="2000" dirty="0"/>
              <a:t>Self-Neglect</a:t>
            </a:r>
          </a:p>
          <a:p>
            <a:endParaRPr lang="en-US" sz="2000" dirty="0"/>
          </a:p>
        </p:txBody>
      </p:sp>
    </p:spTree>
    <p:extLst>
      <p:ext uri="{BB962C8B-B14F-4D97-AF65-F5344CB8AC3E}">
        <p14:creationId xmlns:p14="http://schemas.microsoft.com/office/powerpoint/2010/main" val="271002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outdoor, ground, person, person&#10;&#10;Description automatically generated">
            <a:extLst>
              <a:ext uri="{FF2B5EF4-FFF2-40B4-BE49-F238E27FC236}">
                <a16:creationId xmlns:a16="http://schemas.microsoft.com/office/drawing/2014/main" id="{C2713250-6F16-4D8B-8580-1BF5D48D41B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36"/>
          <a:stretch/>
        </p:blipFill>
        <p:spPr>
          <a:xfrm>
            <a:off x="1" y="10"/>
            <a:ext cx="9669642" cy="6857990"/>
          </a:xfrm>
          <a:prstGeom prst="rect">
            <a:avLst/>
          </a:prstGeom>
        </p:spPr>
      </p:pic>
      <p:sp>
        <p:nvSpPr>
          <p:cNvPr id="56" name="Rectangle 5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E931ED-B40B-4E0A-8C12-8BE7205DBE1A}"/>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a:t>Elder Financial Exploitation²</a:t>
            </a:r>
          </a:p>
        </p:txBody>
      </p:sp>
      <p:sp>
        <p:nvSpPr>
          <p:cNvPr id="4" name="Content Placeholder 3">
            <a:extLst>
              <a:ext uri="{FF2B5EF4-FFF2-40B4-BE49-F238E27FC236}">
                <a16:creationId xmlns:a16="http://schemas.microsoft.com/office/drawing/2014/main" id="{1B51A373-1CC7-4D1C-A3D9-1128DA3F7A51}"/>
              </a:ext>
            </a:extLst>
          </p:cNvPr>
          <p:cNvSpPr>
            <a:spLocks noGrp="1"/>
          </p:cNvSpPr>
          <p:nvPr>
            <p:ph sz="half" idx="1"/>
          </p:nvPr>
        </p:nvSpPr>
        <p:spPr>
          <a:xfrm>
            <a:off x="7531610" y="2434201"/>
            <a:ext cx="3822189" cy="3742762"/>
          </a:xfrm>
        </p:spPr>
        <p:txBody>
          <a:bodyPr vert="horz" lIns="91440" tIns="45720" rIns="91440" bIns="45720" rtlCol="0">
            <a:normAutofit fontScale="92500" lnSpcReduction="10000"/>
          </a:bodyPr>
          <a:lstStyle/>
          <a:p>
            <a:r>
              <a:rPr lang="en-US" sz="2000" dirty="0"/>
              <a:t>EFE is defined as </a:t>
            </a:r>
            <a:r>
              <a:rPr lang="en-US" sz="2000" b="1" i="1" dirty="0"/>
              <a:t>the illegal or improper use of an older adult’s funds, property or assets</a:t>
            </a:r>
          </a:p>
          <a:p>
            <a:r>
              <a:rPr lang="en-US" sz="2000" dirty="0"/>
              <a:t>The most common form of elder abuse</a:t>
            </a:r>
          </a:p>
          <a:p>
            <a:r>
              <a:rPr lang="en-US" sz="2000" b="1" dirty="0"/>
              <a:t>At least 10% of older adults in the US are affected each year</a:t>
            </a:r>
          </a:p>
          <a:p>
            <a:r>
              <a:rPr lang="en-US" sz="2000" dirty="0"/>
              <a:t>Results in &gt;$3B in annual losses to millions of individuals, though the majority of incidents go unreported</a:t>
            </a:r>
          </a:p>
          <a:p>
            <a:r>
              <a:rPr lang="en-US" sz="2000" dirty="0"/>
              <a:t>Can take the form of Elder Theft &amp; Elder Scams</a:t>
            </a:r>
          </a:p>
          <a:p>
            <a:endParaRPr lang="en-US" sz="2000" dirty="0"/>
          </a:p>
          <a:p>
            <a:endParaRPr lang="en-US" sz="2000" dirty="0"/>
          </a:p>
        </p:txBody>
      </p:sp>
    </p:spTree>
    <p:extLst>
      <p:ext uri="{BB962C8B-B14F-4D97-AF65-F5344CB8AC3E}">
        <p14:creationId xmlns:p14="http://schemas.microsoft.com/office/powerpoint/2010/main" val="344401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B3E3A34-5AD0-460C-A184-FA5D0494A7ED}"/>
              </a:ext>
            </a:extLst>
          </p:cNvPr>
          <p:cNvSpPr>
            <a:spLocks noGrp="1"/>
          </p:cNvSpPr>
          <p:nvPr>
            <p:ph type="title"/>
          </p:nvPr>
        </p:nvSpPr>
        <p:spPr>
          <a:xfrm>
            <a:off x="1043631" y="809898"/>
            <a:ext cx="10173010" cy="1554480"/>
          </a:xfrm>
        </p:spPr>
        <p:txBody>
          <a:bodyPr anchor="ctr">
            <a:normAutofit/>
          </a:bodyPr>
          <a:lstStyle/>
          <a:p>
            <a:r>
              <a:rPr lang="en-US" sz="4800" b="1" dirty="0">
                <a:cs typeface="Arial" panose="020B0604020202020204" pitchFamily="34" charset="0"/>
              </a:rPr>
              <a:t>EFE is a Growing Problem</a:t>
            </a:r>
            <a:endParaRPr lang="en-US" sz="4800" dirty="0"/>
          </a:p>
        </p:txBody>
      </p:sp>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49E605C-17ED-49F1-BF3A-B63079611FFA}"/>
              </a:ext>
            </a:extLst>
          </p:cNvPr>
          <p:cNvSpPr>
            <a:spLocks noGrp="1"/>
          </p:cNvSpPr>
          <p:nvPr>
            <p:ph idx="1"/>
          </p:nvPr>
        </p:nvSpPr>
        <p:spPr>
          <a:xfrm>
            <a:off x="698552" y="3180746"/>
            <a:ext cx="5522595" cy="2632884"/>
          </a:xfrm>
        </p:spPr>
        <p:txBody>
          <a:bodyPr>
            <a:normAutofit/>
          </a:bodyPr>
          <a:lstStyle/>
          <a:p>
            <a:pPr marL="137160" indent="-137160" defTabSz="548640">
              <a:spcBef>
                <a:spcPts val="600"/>
              </a:spcBef>
            </a:pPr>
            <a:r>
              <a:rPr lang="en-US" sz="1800" kern="1200" dirty="0">
                <a:solidFill>
                  <a:schemeClr val="tx1"/>
                </a:solidFill>
                <a:latin typeface="+mn-lt"/>
                <a:ea typeface="+mn-ea"/>
                <a:cs typeface="+mn-cs"/>
              </a:rPr>
              <a:t>62,000 SARs (Suspicious Activity Reports) related to Elder Financial Exploitation reported in 2020</a:t>
            </a:r>
            <a:br>
              <a:rPr lang="en-US" sz="1800" kern="1200" dirty="0">
                <a:solidFill>
                  <a:schemeClr val="tx1"/>
                </a:solidFill>
                <a:latin typeface="+mn-lt"/>
                <a:ea typeface="+mn-ea"/>
                <a:cs typeface="+mn-cs"/>
              </a:rPr>
            </a:br>
            <a:endParaRPr lang="en-US" sz="1800" kern="1200" dirty="0">
              <a:solidFill>
                <a:schemeClr val="tx1"/>
              </a:solidFill>
              <a:latin typeface="+mn-lt"/>
              <a:ea typeface="+mn-ea"/>
              <a:cs typeface="+mn-cs"/>
            </a:endParaRPr>
          </a:p>
          <a:p>
            <a:pPr marL="137160" indent="-137160" defTabSz="548640">
              <a:spcBef>
                <a:spcPts val="600"/>
              </a:spcBef>
            </a:pPr>
            <a:r>
              <a:rPr lang="en-US" sz="1800" b="1" kern="1200" dirty="0">
                <a:solidFill>
                  <a:schemeClr val="tx1"/>
                </a:solidFill>
                <a:latin typeface="+mn-lt"/>
                <a:ea typeface="+mn-ea"/>
                <a:cs typeface="+mn-cs"/>
              </a:rPr>
              <a:t>72,000 EFE SARs reported in 2021</a:t>
            </a:r>
            <a:br>
              <a:rPr lang="en-US" sz="1800" b="1" kern="1200" dirty="0">
                <a:solidFill>
                  <a:schemeClr val="tx1"/>
                </a:solidFill>
                <a:latin typeface="+mn-lt"/>
                <a:ea typeface="+mn-ea"/>
                <a:cs typeface="+mn-cs"/>
              </a:rPr>
            </a:br>
            <a:endParaRPr lang="en-US" sz="1800" kern="1200" dirty="0">
              <a:solidFill>
                <a:schemeClr val="tx1"/>
              </a:solidFill>
              <a:latin typeface="+mn-lt"/>
              <a:ea typeface="+mn-ea"/>
              <a:cs typeface="+mn-cs"/>
            </a:endParaRPr>
          </a:p>
          <a:p>
            <a:pPr marL="137160" indent="-137160" defTabSz="548640">
              <a:spcBef>
                <a:spcPts val="600"/>
              </a:spcBef>
            </a:pPr>
            <a:r>
              <a:rPr lang="en-US" sz="1800" kern="1200" dirty="0">
                <a:solidFill>
                  <a:schemeClr val="tx1"/>
                </a:solidFill>
                <a:latin typeface="+mn-lt"/>
                <a:ea typeface="+mn-ea"/>
                <a:cs typeface="+mn-cs"/>
              </a:rPr>
              <a:t>COVID-19 worsened the problem</a:t>
            </a:r>
          </a:p>
          <a:p>
            <a:pPr marL="0" indent="0">
              <a:buNone/>
            </a:pPr>
            <a:endParaRPr lang="en-US" sz="1800" dirty="0"/>
          </a:p>
        </p:txBody>
      </p:sp>
      <p:sp>
        <p:nvSpPr>
          <p:cNvPr id="16" name="Arrow: Right 15">
            <a:extLst>
              <a:ext uri="{FF2B5EF4-FFF2-40B4-BE49-F238E27FC236}">
                <a16:creationId xmlns:a16="http://schemas.microsoft.com/office/drawing/2014/main" id="{8498B1D7-DC2B-4642-B82D-3CBF7C049E3D}"/>
              </a:ext>
            </a:extLst>
          </p:cNvPr>
          <p:cNvSpPr/>
          <p:nvPr/>
        </p:nvSpPr>
        <p:spPr>
          <a:xfrm rot="16200000">
            <a:off x="6451979" y="3894488"/>
            <a:ext cx="2275864" cy="1340421"/>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197EA00-42CB-4268-AD1B-62AC3804B013}"/>
              </a:ext>
            </a:extLst>
          </p:cNvPr>
          <p:cNvSpPr txBox="1"/>
          <p:nvPr/>
        </p:nvSpPr>
        <p:spPr>
          <a:xfrm>
            <a:off x="8260122" y="3601249"/>
            <a:ext cx="1268647" cy="350865"/>
          </a:xfrm>
          <a:prstGeom prst="rect">
            <a:avLst/>
          </a:prstGeom>
          <a:noFill/>
        </p:spPr>
        <p:txBody>
          <a:bodyPr wrap="square" rtlCol="0">
            <a:spAutoFit/>
          </a:bodyPr>
          <a:lstStyle/>
          <a:p>
            <a:pPr defTabSz="548640">
              <a:spcAft>
                <a:spcPts val="600"/>
              </a:spcAft>
            </a:pPr>
            <a:r>
              <a:rPr lang="en-US" sz="1680" kern="1200">
                <a:solidFill>
                  <a:srgbClr val="FF0000"/>
                </a:solidFill>
                <a:latin typeface="+mn-lt"/>
                <a:ea typeface="+mn-ea"/>
                <a:cs typeface="+mn-cs"/>
              </a:rPr>
              <a:t>$3.4B</a:t>
            </a:r>
            <a:endParaRPr lang="en-US" sz="2800">
              <a:solidFill>
                <a:srgbClr val="FF0000"/>
              </a:solidFill>
            </a:endParaRPr>
          </a:p>
        </p:txBody>
      </p:sp>
      <p:sp>
        <p:nvSpPr>
          <p:cNvPr id="19" name="TextBox 18">
            <a:extLst>
              <a:ext uri="{FF2B5EF4-FFF2-40B4-BE49-F238E27FC236}">
                <a16:creationId xmlns:a16="http://schemas.microsoft.com/office/drawing/2014/main" id="{A220C7AA-AB13-4FA5-B3E0-6D4661FA146D}"/>
              </a:ext>
            </a:extLst>
          </p:cNvPr>
          <p:cNvSpPr txBox="1"/>
          <p:nvPr/>
        </p:nvSpPr>
        <p:spPr>
          <a:xfrm>
            <a:off x="8260121" y="5321693"/>
            <a:ext cx="1268647" cy="350865"/>
          </a:xfrm>
          <a:prstGeom prst="rect">
            <a:avLst/>
          </a:prstGeom>
          <a:noFill/>
        </p:spPr>
        <p:txBody>
          <a:bodyPr wrap="square" rtlCol="0">
            <a:spAutoFit/>
          </a:bodyPr>
          <a:lstStyle/>
          <a:p>
            <a:pPr defTabSz="548640">
              <a:spcAft>
                <a:spcPts val="600"/>
              </a:spcAft>
            </a:pPr>
            <a:r>
              <a:rPr lang="en-US" sz="1680" kern="1200">
                <a:solidFill>
                  <a:srgbClr val="FF0000"/>
                </a:solidFill>
                <a:latin typeface="+mn-lt"/>
                <a:ea typeface="+mn-ea"/>
                <a:cs typeface="+mn-cs"/>
              </a:rPr>
              <a:t>$2.6B</a:t>
            </a:r>
            <a:endParaRPr lang="en-US" sz="2800">
              <a:solidFill>
                <a:srgbClr val="FF0000"/>
              </a:solidFill>
            </a:endParaRPr>
          </a:p>
        </p:txBody>
      </p:sp>
      <p:sp>
        <p:nvSpPr>
          <p:cNvPr id="20" name="TextBox 19">
            <a:extLst>
              <a:ext uri="{FF2B5EF4-FFF2-40B4-BE49-F238E27FC236}">
                <a16:creationId xmlns:a16="http://schemas.microsoft.com/office/drawing/2014/main" id="{AC15A16B-CDB4-45E0-8F09-0CB31DA63514}"/>
              </a:ext>
            </a:extLst>
          </p:cNvPr>
          <p:cNvSpPr txBox="1"/>
          <p:nvPr/>
        </p:nvSpPr>
        <p:spPr>
          <a:xfrm>
            <a:off x="7340055" y="5278379"/>
            <a:ext cx="778775" cy="313932"/>
          </a:xfrm>
          <a:prstGeom prst="rect">
            <a:avLst/>
          </a:prstGeom>
          <a:noFill/>
        </p:spPr>
        <p:txBody>
          <a:bodyPr wrap="square" rtlCol="0">
            <a:spAutoFit/>
          </a:bodyPr>
          <a:lstStyle/>
          <a:p>
            <a:pPr defTabSz="548640">
              <a:spcAft>
                <a:spcPts val="600"/>
              </a:spcAft>
            </a:pPr>
            <a:r>
              <a:rPr lang="en-US" sz="1440" b="1" kern="1200">
                <a:solidFill>
                  <a:schemeClr val="bg1"/>
                </a:solidFill>
                <a:latin typeface="Arial" panose="020B0604020202020204" pitchFamily="34" charset="0"/>
                <a:ea typeface="+mn-ea"/>
                <a:cs typeface="Arial" panose="020B0604020202020204" pitchFamily="34" charset="0"/>
              </a:rPr>
              <a:t>2019</a:t>
            </a:r>
            <a:endParaRPr lang="en-US" sz="2400" b="1">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A429753-1AA0-42BB-A395-1A4AA23CF283}"/>
              </a:ext>
            </a:extLst>
          </p:cNvPr>
          <p:cNvSpPr txBox="1"/>
          <p:nvPr/>
        </p:nvSpPr>
        <p:spPr>
          <a:xfrm>
            <a:off x="7340055" y="3759542"/>
            <a:ext cx="778775" cy="313932"/>
          </a:xfrm>
          <a:prstGeom prst="rect">
            <a:avLst/>
          </a:prstGeom>
          <a:noFill/>
        </p:spPr>
        <p:txBody>
          <a:bodyPr wrap="square" rtlCol="0">
            <a:spAutoFit/>
          </a:bodyPr>
          <a:lstStyle/>
          <a:p>
            <a:pPr defTabSz="548640">
              <a:spcAft>
                <a:spcPts val="600"/>
              </a:spcAft>
            </a:pPr>
            <a:r>
              <a:rPr lang="en-US" sz="1440" b="1" kern="1200">
                <a:solidFill>
                  <a:schemeClr val="bg1"/>
                </a:solidFill>
                <a:latin typeface="Arial" panose="020B0604020202020204" pitchFamily="34" charset="0"/>
                <a:ea typeface="+mn-ea"/>
                <a:cs typeface="Arial" panose="020B0604020202020204" pitchFamily="34" charset="0"/>
              </a:rPr>
              <a:t>2020</a:t>
            </a:r>
            <a:endParaRPr lang="en-US" sz="2400" b="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EBBD37-5021-4E69-BD42-ED377FC1FE39}"/>
              </a:ext>
            </a:extLst>
          </p:cNvPr>
          <p:cNvSpPr txBox="1"/>
          <p:nvPr/>
        </p:nvSpPr>
        <p:spPr>
          <a:xfrm>
            <a:off x="6919701" y="3017519"/>
            <a:ext cx="1565905" cy="258532"/>
          </a:xfrm>
          <a:prstGeom prst="rect">
            <a:avLst/>
          </a:prstGeom>
          <a:noFill/>
        </p:spPr>
        <p:txBody>
          <a:bodyPr wrap="square" rtlCol="0">
            <a:spAutoFit/>
          </a:bodyPr>
          <a:lstStyle/>
          <a:p>
            <a:pPr defTabSz="548640">
              <a:spcAft>
                <a:spcPts val="600"/>
              </a:spcAft>
            </a:pPr>
            <a:r>
              <a:rPr lang="en-US" sz="1080" b="1" kern="1200">
                <a:solidFill>
                  <a:schemeClr val="tx1"/>
                </a:solidFill>
                <a:latin typeface="+mn-lt"/>
                <a:ea typeface="+mn-ea"/>
                <a:cs typeface="+mn-cs"/>
              </a:rPr>
              <a:t>Suspicious Transactions</a:t>
            </a:r>
            <a:endParaRPr lang="en-US" b="1"/>
          </a:p>
        </p:txBody>
      </p:sp>
    </p:spTree>
    <p:extLst>
      <p:ext uri="{BB962C8B-B14F-4D97-AF65-F5344CB8AC3E}">
        <p14:creationId xmlns:p14="http://schemas.microsoft.com/office/powerpoint/2010/main" val="264334324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2828</Words>
  <Application>Microsoft Office PowerPoint</Application>
  <PresentationFormat>Widescreen</PresentationFormat>
  <Paragraphs>239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Older Adult Abuse &amp; Exploitation</vt:lpstr>
      <vt:lpstr>The Problem of Elder Abuse</vt:lpstr>
      <vt:lpstr>AGENDA</vt:lpstr>
      <vt:lpstr>PowerPoint Presentation</vt:lpstr>
      <vt:lpstr>Elder Abuse: The Facts</vt:lpstr>
      <vt:lpstr> Why Are  Older Adults Targeted?</vt:lpstr>
      <vt:lpstr>The 7 Types of Elder Abuse</vt:lpstr>
      <vt:lpstr>Elder Financial Exploitation²</vt:lpstr>
      <vt:lpstr>EFE is a Growing Problem</vt:lpstr>
      <vt:lpstr>Financial Exploitation²</vt:lpstr>
      <vt:lpstr>Financial Exploitation²</vt:lpstr>
      <vt:lpstr>Suspicious Activity Reporting</vt:lpstr>
      <vt:lpstr>Other Forms of Older Person Abuse</vt:lpstr>
      <vt:lpstr>Physical Abuse  “The use of physical force that may result in bodily injury, physical pain, or impairment” ⁷ </vt:lpstr>
      <vt:lpstr>Sexual Abuse  “Nonconsensual contact of any kind with an elderly person or sexual contact with any person incapable of giving consent”⁷ </vt:lpstr>
      <vt:lpstr>Emotional or Psychological Abuse</vt:lpstr>
      <vt:lpstr>Abandonment:  “Action or inaction by a person or entity with a duty of care for a vulnerable adult that leaves the vulnerable person without the means or ability to obtain necessary food, clothing, shelter, or health care”⁴ </vt:lpstr>
      <vt:lpstr>Neglect  “The refusal or failure to fulfill any part of a person's obligations or duties to an elder”⁷ </vt:lpstr>
      <vt:lpstr>Self-Neglect  “The behavior of an elderly person that threatens his/her own health or safety”⁷ </vt:lpstr>
      <vt:lpstr>Resources</vt:lpstr>
      <vt:lpstr> State of WA Statute – Abuse of Vulnerable Adults¹²</vt:lpstr>
      <vt:lpstr>The Washington Adult Guardianship Law¹³</vt:lpstr>
      <vt:lpstr>PowerPoint Presentation</vt:lpstr>
      <vt:lpstr>Reporting Elder Abuse to DSHS</vt:lpstr>
      <vt:lpstr>Local Initiatives – Spokane Police Department</vt:lpstr>
      <vt:lpstr>The United Nations Decade of Healthy Ageing</vt:lpstr>
      <vt:lpstr>The Decade of Healthy Ageing’s 5 Priorities</vt:lpstr>
      <vt:lpstr>Get Involved</vt:lpstr>
      <vt:lpstr>Learn the Signs of Elder Abuse &amp; Share Them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Adult Abuse &amp; Exploitation</dc:title>
  <dc:creator>Kinsella, Sarah</dc:creator>
  <cp:lastModifiedBy>Dennis Hession</cp:lastModifiedBy>
  <cp:revision>3</cp:revision>
  <dcterms:created xsi:type="dcterms:W3CDTF">2023-03-20T23:23:08Z</dcterms:created>
  <dcterms:modified xsi:type="dcterms:W3CDTF">2023-03-21T15:20:50Z</dcterms:modified>
</cp:coreProperties>
</file>