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91" r:id="rId4"/>
    <p:sldMasterId id="2147483715" r:id="rId5"/>
  </p:sldMasterIdLst>
  <p:notesMasterIdLst>
    <p:notesMasterId r:id="rId88"/>
  </p:notesMasterIdLst>
  <p:handoutMasterIdLst>
    <p:handoutMasterId r:id="rId89"/>
  </p:handoutMasterIdLst>
  <p:sldIdLst>
    <p:sldId id="258" r:id="rId6"/>
    <p:sldId id="259" r:id="rId7"/>
    <p:sldId id="343" r:id="rId8"/>
    <p:sldId id="309" r:id="rId9"/>
    <p:sldId id="265" r:id="rId10"/>
    <p:sldId id="310" r:id="rId11"/>
    <p:sldId id="311" r:id="rId12"/>
    <p:sldId id="266" r:id="rId13"/>
    <p:sldId id="344" r:id="rId14"/>
    <p:sldId id="345" r:id="rId15"/>
    <p:sldId id="346" r:id="rId16"/>
    <p:sldId id="347" r:id="rId17"/>
    <p:sldId id="348" r:id="rId18"/>
    <p:sldId id="349" r:id="rId19"/>
    <p:sldId id="350" r:id="rId20"/>
    <p:sldId id="351" r:id="rId21"/>
    <p:sldId id="352" r:id="rId22"/>
    <p:sldId id="267" r:id="rId23"/>
    <p:sldId id="353" r:id="rId24"/>
    <p:sldId id="312" r:id="rId25"/>
    <p:sldId id="354" r:id="rId26"/>
    <p:sldId id="269" r:id="rId27"/>
    <p:sldId id="270" r:id="rId28"/>
    <p:sldId id="271" r:id="rId29"/>
    <p:sldId id="273" r:id="rId30"/>
    <p:sldId id="274" r:id="rId31"/>
    <p:sldId id="313" r:id="rId32"/>
    <p:sldId id="314" r:id="rId33"/>
    <p:sldId id="315" r:id="rId34"/>
    <p:sldId id="317" r:id="rId35"/>
    <p:sldId id="318" r:id="rId36"/>
    <p:sldId id="319" r:id="rId37"/>
    <p:sldId id="320" r:id="rId38"/>
    <p:sldId id="321" r:id="rId39"/>
    <p:sldId id="362" r:id="rId40"/>
    <p:sldId id="324" r:id="rId41"/>
    <p:sldId id="327" r:id="rId42"/>
    <p:sldId id="326" r:id="rId43"/>
    <p:sldId id="330" r:id="rId44"/>
    <p:sldId id="322" r:id="rId45"/>
    <p:sldId id="331" r:id="rId46"/>
    <p:sldId id="328" r:id="rId47"/>
    <p:sldId id="355" r:id="rId48"/>
    <p:sldId id="356" r:id="rId49"/>
    <p:sldId id="357" r:id="rId50"/>
    <p:sldId id="358" r:id="rId51"/>
    <p:sldId id="359" r:id="rId52"/>
    <p:sldId id="360" r:id="rId53"/>
    <p:sldId id="361" r:id="rId54"/>
    <p:sldId id="363" r:id="rId55"/>
    <p:sldId id="364" r:id="rId56"/>
    <p:sldId id="365" r:id="rId57"/>
    <p:sldId id="32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408" r:id="rId84"/>
    <p:sldId id="409" r:id="rId85"/>
    <p:sldId id="342" r:id="rId86"/>
    <p:sldId id="263" r:id="rId8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A4D"/>
    <a:srgbClr val="BFBFBF"/>
    <a:srgbClr val="00206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60" autoAdjust="0"/>
    <p:restoredTop sz="94660"/>
  </p:normalViewPr>
  <p:slideViewPr>
    <p:cSldViewPr>
      <p:cViewPr varScale="1">
        <p:scale>
          <a:sx n="67" d="100"/>
          <a:sy n="67" d="100"/>
        </p:scale>
        <p:origin x="5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3FD4A1-E7EC-4C5C-A2DC-032A792D07A6}"/>
              </a:ext>
            </a:extLst>
          </p:cNvPr>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A0564C-9395-4F16-80FA-F3EDA7601676}"/>
              </a:ext>
            </a:extLst>
          </p:cNvPr>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a:defRPr sz="1200"/>
            </a:lvl1pPr>
          </a:lstStyle>
          <a:p>
            <a:fld id="{B6095FFD-3EEA-436D-A848-D7EECDDEAEA2}" type="datetimeFigureOut">
              <a:rPr lang="en-US" smtClean="0"/>
              <a:t>5/1/2019</a:t>
            </a:fld>
            <a:endParaRPr lang="en-US"/>
          </a:p>
        </p:txBody>
      </p:sp>
      <p:sp>
        <p:nvSpPr>
          <p:cNvPr id="4" name="Footer Placeholder 3">
            <a:extLst>
              <a:ext uri="{FF2B5EF4-FFF2-40B4-BE49-F238E27FC236}">
                <a16:creationId xmlns:a16="http://schemas.microsoft.com/office/drawing/2014/main" id="{B9B0FC78-DC8E-4DBE-A524-F7A091F7DF49}"/>
              </a:ext>
            </a:extLst>
          </p:cNvPr>
          <p:cNvSpPr>
            <a:spLocks noGrp="1"/>
          </p:cNvSpPr>
          <p:nvPr>
            <p:ph type="ftr" sz="quarter" idx="2"/>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7D3FB9-32EB-4F93-B8DA-AF6CC86F0F09}"/>
              </a:ext>
            </a:extLst>
          </p:cNvPr>
          <p:cNvSpPr>
            <a:spLocks noGrp="1"/>
          </p:cNvSpPr>
          <p:nvPr>
            <p:ph type="sldNum" sz="quarter" idx="3"/>
          </p:nvPr>
        </p:nvSpPr>
        <p:spPr>
          <a:xfrm>
            <a:off x="3970338" y="8772525"/>
            <a:ext cx="3038475" cy="463550"/>
          </a:xfrm>
          <a:prstGeom prst="rect">
            <a:avLst/>
          </a:prstGeom>
        </p:spPr>
        <p:txBody>
          <a:bodyPr vert="horz" lIns="91440" tIns="45720" rIns="91440" bIns="45720" rtlCol="0" anchor="b"/>
          <a:lstStyle>
            <a:lvl1pPr algn="r">
              <a:defRPr sz="1200"/>
            </a:lvl1pPr>
          </a:lstStyle>
          <a:p>
            <a:fld id="{D4FC77EB-E30C-4347-9197-2E5265CC950C}" type="slidenum">
              <a:rPr lang="en-US" smtClean="0"/>
              <a:t>‹#›</a:t>
            </a:fld>
            <a:endParaRPr lang="en-US"/>
          </a:p>
        </p:txBody>
      </p:sp>
    </p:spTree>
    <p:extLst>
      <p:ext uri="{BB962C8B-B14F-4D97-AF65-F5344CB8AC3E}">
        <p14:creationId xmlns:p14="http://schemas.microsoft.com/office/powerpoint/2010/main" val="428590835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0DA19ADE-D219-4F14-8FB7-02973BE0414F}" type="datetimeFigureOut">
              <a:rPr lang="en-US" smtClean="0"/>
              <a:t>5/1/2019</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6C92DC49-F780-4FB7-9B08-B7330C0C68FD}" type="slidenum">
              <a:rPr lang="en-US" smtClean="0"/>
              <a:t>‹#›</a:t>
            </a:fld>
            <a:endParaRPr lang="en-US"/>
          </a:p>
        </p:txBody>
      </p:sp>
    </p:spTree>
    <p:extLst>
      <p:ext uri="{BB962C8B-B14F-4D97-AF65-F5344CB8AC3E}">
        <p14:creationId xmlns:p14="http://schemas.microsoft.com/office/powerpoint/2010/main" val="4051236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759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AICPA ENGAGE  </a:t>
            </a:r>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84035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AICPA ENGAGE  </a:t>
            </a:r>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1013456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AICPA ENGAGE  </a:t>
            </a:r>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16066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AICPA ENGAGE  </a:t>
            </a:r>
          </a:p>
        </p:txBody>
      </p:sp>
      <p:sp>
        <p:nvSpPr>
          <p:cNvPr id="6" name="Slide Number Placeholder 5"/>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180399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AICPA ENGAGE  </a:t>
            </a:r>
          </a:p>
        </p:txBody>
      </p:sp>
      <p:sp>
        <p:nvSpPr>
          <p:cNvPr id="6" name="Slide Number Placeholder 5"/>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4201876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AICPA ENGAGE  </a:t>
            </a:r>
          </a:p>
        </p:txBody>
      </p:sp>
      <p:sp>
        <p:nvSpPr>
          <p:cNvPr id="6" name="Slide Number Placeholder 5"/>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1026415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AICPA ENGAGE  </a:t>
            </a:r>
          </a:p>
        </p:txBody>
      </p:sp>
      <p:sp>
        <p:nvSpPr>
          <p:cNvPr id="7" name="Slide Number Placeholder 6"/>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252711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AICPA ENGAGE  </a:t>
            </a:r>
          </a:p>
        </p:txBody>
      </p:sp>
      <p:sp>
        <p:nvSpPr>
          <p:cNvPr id="9" name="Slide Number Placeholder 8"/>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2554869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AICPA ENGAGE  </a:t>
            </a:r>
          </a:p>
        </p:txBody>
      </p:sp>
      <p:sp>
        <p:nvSpPr>
          <p:cNvPr id="5" name="Slide Number Placeholder 4"/>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1858806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AICPA ENGAGE  </a:t>
            </a:r>
          </a:p>
        </p:txBody>
      </p:sp>
      <p:sp>
        <p:nvSpPr>
          <p:cNvPr id="4" name="Slide Number Placeholder 3"/>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1726263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AICPA ENGAGE  </a:t>
            </a:r>
          </a:p>
        </p:txBody>
      </p:sp>
      <p:sp>
        <p:nvSpPr>
          <p:cNvPr id="7" name="Slide Number Placeholder 6"/>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32645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AICPA ENGAGE  </a:t>
            </a:r>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4076174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AICPA ENGAGE  </a:t>
            </a:r>
          </a:p>
        </p:txBody>
      </p:sp>
      <p:sp>
        <p:nvSpPr>
          <p:cNvPr id="7" name="Slide Number Placeholder 6"/>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2924014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AICPA ENGAGE  </a:t>
            </a:r>
          </a:p>
        </p:txBody>
      </p:sp>
      <p:sp>
        <p:nvSpPr>
          <p:cNvPr id="6" name="Slide Number Placeholder 5"/>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26711463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AICPA ENGAGE  </a:t>
            </a:r>
          </a:p>
        </p:txBody>
      </p:sp>
      <p:sp>
        <p:nvSpPr>
          <p:cNvPr id="6" name="Slide Number Placeholder 5"/>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547324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8570" y="966684"/>
            <a:ext cx="6015892" cy="199436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98186" y="3051387"/>
            <a:ext cx="6400800" cy="1752600"/>
          </a:xfr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79186"/>
            <a:ext cx="9144000" cy="978815"/>
          </a:xfrm>
          <a:prstGeom prst="rect">
            <a:avLst/>
          </a:prstGeom>
        </p:spPr>
      </p:pic>
      <p:sp>
        <p:nvSpPr>
          <p:cNvPr id="6" name="TextBox 5"/>
          <p:cNvSpPr txBox="1"/>
          <p:nvPr userDrawn="1"/>
        </p:nvSpPr>
        <p:spPr>
          <a:xfrm>
            <a:off x="4626081" y="6249566"/>
            <a:ext cx="4288353" cy="461665"/>
          </a:xfrm>
          <a:prstGeom prst="rect">
            <a:avLst/>
          </a:prstGeom>
          <a:noFill/>
        </p:spPr>
        <p:txBody>
          <a:bodyPr wrap="none" rtlCol="0" anchor="ctr">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effectLst/>
                <a:latin typeface="+mn-lt"/>
                <a:ea typeface="+mn-ea"/>
                <a:cs typeface="+mn-cs"/>
              </a:rPr>
              <a:t>Advanced Estate Planning</a:t>
            </a:r>
          </a:p>
          <a:p>
            <a:endParaRPr lang="en-US" sz="1200" dirty="0"/>
          </a:p>
        </p:txBody>
      </p:sp>
    </p:spTree>
    <p:extLst>
      <p:ext uri="{BB962C8B-B14F-4D97-AF65-F5344CB8AC3E}">
        <p14:creationId xmlns:p14="http://schemas.microsoft.com/office/powerpoint/2010/main" val="1702075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1"/>
            <a:ext cx="3649921" cy="585216"/>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8529" y="1600201"/>
            <a:ext cx="3651250" cy="4525963"/>
          </a:xfrm>
        </p:spPr>
        <p:txBody>
          <a:bodyPr lIns="0" tIns="0" rIns="0">
            <a:noAutofit/>
          </a:bodyPr>
          <a:lstStyle>
            <a:lvl1pPr marL="0" indent="0">
              <a:lnSpc>
                <a:spcPts val="2200"/>
              </a:lnSpc>
              <a:spcBef>
                <a:spcPts val="0"/>
              </a:spcBef>
              <a:spcAft>
                <a:spcPts val="900"/>
              </a:spcAft>
              <a:buNone/>
              <a:defRPr sz="1600">
                <a:solidFill>
                  <a:schemeClr val="bg2"/>
                </a:solidFill>
              </a:defRPr>
            </a:lvl1pPr>
            <a:lvl2pPr marL="192024" indent="-192024">
              <a:lnSpc>
                <a:spcPts val="2200"/>
              </a:lnSpc>
              <a:spcBef>
                <a:spcPts val="0"/>
              </a:spcBef>
              <a:spcAft>
                <a:spcPts val="900"/>
              </a:spcAft>
              <a:buFont typeface="Arial"/>
              <a:buChar char="•"/>
              <a:defRPr sz="1600">
                <a:solidFill>
                  <a:schemeClr val="bg2"/>
                </a:solidFill>
              </a:defRPr>
            </a:lvl2pPr>
            <a:lvl3pPr marL="411480" indent="-192024">
              <a:lnSpc>
                <a:spcPts val="2200"/>
              </a:lnSpc>
              <a:spcBef>
                <a:spcPts val="0"/>
              </a:spcBef>
              <a:spcAft>
                <a:spcPts val="900"/>
              </a:spcAft>
              <a:buFont typeface="Lucida Grande"/>
              <a:buChar char="–"/>
              <a:defRPr sz="1600">
                <a:solidFill>
                  <a:schemeClr val="bg2"/>
                </a:solidFill>
              </a:defRPr>
            </a:lvl3pPr>
            <a:lvl4pPr marL="640080" indent="-192024">
              <a:lnSpc>
                <a:spcPts val="2200"/>
              </a:lnSpc>
              <a:spcBef>
                <a:spcPts val="0"/>
              </a:spcBef>
              <a:spcAft>
                <a:spcPts val="900"/>
              </a:spcAft>
              <a:buFont typeface="Lucida Grande"/>
              <a:buChar char="–"/>
              <a:defRPr sz="1600">
                <a:solidFill>
                  <a:schemeClr val="bg2"/>
                </a:solidFill>
              </a:defRPr>
            </a:lvl4pPr>
            <a:lvl5pPr marL="822960" indent="-192024">
              <a:lnSpc>
                <a:spcPts val="2200"/>
              </a:lnSpc>
              <a:spcBef>
                <a:spcPts val="0"/>
              </a:spcBef>
              <a:spcAft>
                <a:spcPts val="900"/>
              </a:spcAft>
              <a:buFont typeface="Lucida Grande"/>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671070" y="6403818"/>
            <a:ext cx="3443731" cy="365125"/>
          </a:xfrm>
        </p:spPr>
        <p:txBody>
          <a:bodyPr lIns="0" tIns="0" rIns="0" bIns="0" anchor="t"/>
          <a:lstStyle>
            <a:lvl1pPr algn="l">
              <a:defRPr lang="en-US" b="0" i="0" smtClean="0">
                <a:effectLst/>
              </a:defRPr>
            </a:lvl1pPr>
          </a:lstStyle>
          <a:p>
            <a:r>
              <a:rPr lang="en-US"/>
              <a:t>AICPA ENGAGE  </a:t>
            </a:r>
            <a:endParaRPr lang="en-US" dirty="0"/>
          </a:p>
        </p:txBody>
      </p:sp>
      <p:cxnSp>
        <p:nvCxnSpPr>
          <p:cNvPr id="14" name="Straight Connector 13"/>
          <p:cNvCxnSpPr/>
          <p:nvPr userDrawn="1"/>
        </p:nvCxnSpPr>
        <p:spPr>
          <a:xfrm>
            <a:off x="457200" y="6370596"/>
            <a:ext cx="3657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descr="Background10-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6060" y="0"/>
            <a:ext cx="4567940" cy="6858000"/>
          </a:xfrm>
          <a:prstGeom prst="rect">
            <a:avLst/>
          </a:prstGeom>
        </p:spPr>
      </p:pic>
      <p:sp>
        <p:nvSpPr>
          <p:cNvPr id="7" name="Slide Number Placeholder 5"/>
          <p:cNvSpPr>
            <a:spLocks noGrp="1"/>
          </p:cNvSpPr>
          <p:nvPr>
            <p:ph type="sldNum" sz="quarter" idx="4"/>
          </p:nvPr>
        </p:nvSpPr>
        <p:spPr>
          <a:xfrm>
            <a:off x="457201"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2996486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532781"/>
            <a:ext cx="4793093" cy="585216"/>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8529" y="1600201"/>
            <a:ext cx="4794422" cy="4525963"/>
          </a:xfrm>
        </p:spPr>
        <p:txBody>
          <a:bodyPr lIns="0" tIns="0" rIns="0">
            <a:noAutofit/>
          </a:bodyPr>
          <a:lstStyle>
            <a:lvl1pPr marL="0" indent="0">
              <a:lnSpc>
                <a:spcPts val="2200"/>
              </a:lnSpc>
              <a:spcBef>
                <a:spcPts val="0"/>
              </a:spcBef>
              <a:spcAft>
                <a:spcPts val="900"/>
              </a:spcAft>
              <a:buNone/>
              <a:defRPr sz="1600">
                <a:solidFill>
                  <a:schemeClr val="bg2"/>
                </a:solidFill>
              </a:defRPr>
            </a:lvl1pPr>
            <a:lvl2pPr marL="192024" indent="-192024">
              <a:lnSpc>
                <a:spcPts val="2200"/>
              </a:lnSpc>
              <a:spcBef>
                <a:spcPts val="0"/>
              </a:spcBef>
              <a:spcAft>
                <a:spcPts val="900"/>
              </a:spcAft>
              <a:buFont typeface="Arial"/>
              <a:buChar char="•"/>
              <a:defRPr sz="1600">
                <a:solidFill>
                  <a:schemeClr val="bg2"/>
                </a:solidFill>
              </a:defRPr>
            </a:lvl2pPr>
            <a:lvl3pPr marL="411480" indent="-192024">
              <a:lnSpc>
                <a:spcPts val="2200"/>
              </a:lnSpc>
              <a:spcBef>
                <a:spcPts val="0"/>
              </a:spcBef>
              <a:spcAft>
                <a:spcPts val="900"/>
              </a:spcAft>
              <a:buFont typeface="Lucida Grande"/>
              <a:buChar char="–"/>
              <a:defRPr sz="1600">
                <a:solidFill>
                  <a:schemeClr val="bg2"/>
                </a:solidFill>
              </a:defRPr>
            </a:lvl3pPr>
            <a:lvl4pPr marL="640080" indent="-192024">
              <a:lnSpc>
                <a:spcPts val="2200"/>
              </a:lnSpc>
              <a:spcBef>
                <a:spcPts val="0"/>
              </a:spcBef>
              <a:spcAft>
                <a:spcPts val="900"/>
              </a:spcAft>
              <a:buFont typeface="Lucida Grande"/>
              <a:buChar char="–"/>
              <a:defRPr sz="1600">
                <a:solidFill>
                  <a:schemeClr val="bg2"/>
                </a:solidFill>
              </a:defRPr>
            </a:lvl4pPr>
            <a:lvl5pPr marL="822960" indent="-192024">
              <a:lnSpc>
                <a:spcPts val="2200"/>
              </a:lnSpc>
              <a:spcBef>
                <a:spcPts val="0"/>
              </a:spcBef>
              <a:spcAft>
                <a:spcPts val="900"/>
              </a:spcAft>
              <a:buFont typeface="Lucida Grande"/>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457200" y="6370596"/>
            <a:ext cx="480276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9" descr="Background11-01-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01752" y="0"/>
            <a:ext cx="3042248" cy="6858000"/>
          </a:xfrm>
          <a:prstGeom prst="rect">
            <a:avLst/>
          </a:prstGeom>
        </p:spPr>
      </p:pic>
      <p:sp>
        <p:nvSpPr>
          <p:cNvPr id="12" name="Footer Placeholder 4"/>
          <p:cNvSpPr>
            <a:spLocks noGrp="1"/>
          </p:cNvSpPr>
          <p:nvPr>
            <p:ph type="ftr" sz="quarter" idx="11"/>
          </p:nvPr>
        </p:nvSpPr>
        <p:spPr>
          <a:xfrm>
            <a:off x="671070" y="6403818"/>
            <a:ext cx="4580553" cy="365125"/>
          </a:xfrm>
        </p:spPr>
        <p:txBody>
          <a:bodyPr lIns="0" tIns="0" rIns="0" bIns="0" anchor="t"/>
          <a:lstStyle>
            <a:lvl1pPr algn="l">
              <a:defRPr lang="en-US" b="0" i="0" smtClean="0">
                <a:effectLst/>
              </a:defRPr>
            </a:lvl1pPr>
          </a:lstStyle>
          <a:p>
            <a:r>
              <a:rPr lang="en-US"/>
              <a:t>AICPA ENGAGE  </a:t>
            </a:r>
            <a:endParaRPr lang="en-US" dirty="0"/>
          </a:p>
        </p:txBody>
      </p:sp>
      <p:sp>
        <p:nvSpPr>
          <p:cNvPr id="13" name="Slide Number Placeholder 5"/>
          <p:cNvSpPr>
            <a:spLocks noGrp="1"/>
          </p:cNvSpPr>
          <p:nvPr>
            <p:ph type="sldNum" sz="quarter" idx="4"/>
          </p:nvPr>
        </p:nvSpPr>
        <p:spPr>
          <a:xfrm>
            <a:off x="457201"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3896663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194439"/>
            <a:ext cx="5943600" cy="786136"/>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userDrawn="1"/>
        </p:nvCxnSpPr>
        <p:spPr>
          <a:xfrm>
            <a:off x="457200" y="6370596"/>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458529" y="1110513"/>
            <a:ext cx="5943600" cy="4466167"/>
          </a:xfrm>
        </p:spPr>
        <p:txBody>
          <a:bodyPr lIns="0" tIns="0" rIns="0" bIns="0">
            <a:noAutofit/>
          </a:bodyPr>
          <a:lstStyle>
            <a:lvl1pPr marL="192024" indent="-192024">
              <a:lnSpc>
                <a:spcPts val="2000"/>
              </a:lnSpc>
              <a:spcBef>
                <a:spcPts val="0"/>
              </a:spcBef>
              <a:spcAft>
                <a:spcPts val="1200"/>
              </a:spcAft>
              <a:buClrTx/>
              <a:defRPr sz="1400">
                <a:solidFill>
                  <a:schemeClr val="bg2"/>
                </a:solidFill>
              </a:defRPr>
            </a:lvl1pPr>
            <a:lvl2pPr marL="411480" indent="-192024">
              <a:lnSpc>
                <a:spcPts val="2000"/>
              </a:lnSpc>
              <a:spcBef>
                <a:spcPts val="0"/>
              </a:spcBef>
              <a:spcAft>
                <a:spcPts val="1200"/>
              </a:spcAft>
              <a:buFont typeface="Lucida Grande"/>
              <a:buChar char="–"/>
              <a:defRPr sz="1400">
                <a:solidFill>
                  <a:schemeClr val="bg2"/>
                </a:solidFill>
              </a:defRPr>
            </a:lvl2pPr>
            <a:lvl3pPr marL="640080" indent="-192024">
              <a:lnSpc>
                <a:spcPts val="2000"/>
              </a:lnSpc>
              <a:spcBef>
                <a:spcPts val="0"/>
              </a:spcBef>
              <a:spcAft>
                <a:spcPts val="1200"/>
              </a:spcAft>
              <a:buFont typeface="Lucida Grande"/>
              <a:buChar char="–"/>
              <a:defRPr sz="1400">
                <a:solidFill>
                  <a:schemeClr val="bg2"/>
                </a:solidFill>
              </a:defRPr>
            </a:lvl3pPr>
            <a:lvl4pPr marL="868680" indent="-192024">
              <a:lnSpc>
                <a:spcPts val="2000"/>
              </a:lnSpc>
              <a:spcBef>
                <a:spcPts val="0"/>
              </a:spcBef>
              <a:spcAft>
                <a:spcPts val="1200"/>
              </a:spcAft>
              <a:buFont typeface="Lucida Grande"/>
              <a:buChar char="–"/>
              <a:defRPr sz="1400">
                <a:solidFill>
                  <a:schemeClr val="bg2"/>
                </a:solidFill>
              </a:defRPr>
            </a:lvl4pPr>
            <a:lvl5pPr marL="1097280" indent="-192024">
              <a:lnSpc>
                <a:spcPts val="2000"/>
              </a:lnSpc>
              <a:spcBef>
                <a:spcPts val="0"/>
              </a:spcBef>
              <a:spcAft>
                <a:spcPts val="12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4-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2482" y="0"/>
            <a:ext cx="2283970" cy="6858000"/>
          </a:xfrm>
          <a:prstGeom prst="rect">
            <a:avLst/>
          </a:prstGeom>
        </p:spPr>
      </p:pic>
      <p:sp>
        <p:nvSpPr>
          <p:cNvPr id="9" name="Text Placeholder 12"/>
          <p:cNvSpPr>
            <a:spLocks noGrp="1"/>
          </p:cNvSpPr>
          <p:nvPr>
            <p:ph type="body" sz="quarter" idx="15"/>
          </p:nvPr>
        </p:nvSpPr>
        <p:spPr>
          <a:xfrm>
            <a:off x="7134449" y="1116725"/>
            <a:ext cx="1737360" cy="4389967"/>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4" name="Footer Placeholder 4"/>
          <p:cNvSpPr>
            <a:spLocks noGrp="1"/>
          </p:cNvSpPr>
          <p:nvPr>
            <p:ph type="ftr" sz="quarter" idx="11"/>
          </p:nvPr>
        </p:nvSpPr>
        <p:spPr>
          <a:xfrm>
            <a:off x="671070" y="6403818"/>
            <a:ext cx="5729731" cy="365125"/>
          </a:xfrm>
        </p:spPr>
        <p:txBody>
          <a:bodyPr lIns="0" tIns="0" rIns="0" bIns="0" anchor="t"/>
          <a:lstStyle>
            <a:lvl1pPr algn="l">
              <a:defRPr lang="en-US" b="0" i="0" smtClean="0">
                <a:effectLst/>
              </a:defRPr>
            </a:lvl1pPr>
          </a:lstStyle>
          <a:p>
            <a:r>
              <a:rPr lang="en-US"/>
              <a:t>AICPA ENGAGE  </a:t>
            </a:r>
            <a:endParaRPr lang="en-US" dirty="0"/>
          </a:p>
        </p:txBody>
      </p:sp>
      <p:sp>
        <p:nvSpPr>
          <p:cNvPr id="15" name="Slide Number Placeholder 5"/>
          <p:cNvSpPr>
            <a:spLocks noGrp="1"/>
          </p:cNvSpPr>
          <p:nvPr>
            <p:ph type="sldNum" sz="quarter" idx="4"/>
          </p:nvPr>
        </p:nvSpPr>
        <p:spPr>
          <a:xfrm>
            <a:off x="457201"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3081054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194439"/>
            <a:ext cx="6079430" cy="786453"/>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userDrawn="1"/>
        </p:nvCxnSpPr>
        <p:spPr>
          <a:xfrm>
            <a:off x="457200" y="6370596"/>
            <a:ext cx="608076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458529" y="1110513"/>
            <a:ext cx="6079431" cy="4466167"/>
          </a:xfrm>
        </p:spPr>
        <p:txBody>
          <a:bodyPr lIns="0" tIns="0" rIns="0" bIns="0">
            <a:noAutofit/>
          </a:bodyPr>
          <a:lstStyle>
            <a:lvl1pPr marL="192024" indent="-192024">
              <a:lnSpc>
                <a:spcPts val="2200"/>
              </a:lnSpc>
              <a:spcBef>
                <a:spcPts val="0"/>
              </a:spcBef>
              <a:spcAft>
                <a:spcPts val="1200"/>
              </a:spcAft>
              <a:buClrTx/>
              <a:defRPr sz="1600">
                <a:solidFill>
                  <a:schemeClr val="bg2"/>
                </a:solidFill>
              </a:defRPr>
            </a:lvl1pPr>
            <a:lvl2pPr marL="411480" indent="-192024">
              <a:lnSpc>
                <a:spcPts val="2200"/>
              </a:lnSpc>
              <a:spcBef>
                <a:spcPts val="0"/>
              </a:spcBef>
              <a:spcAft>
                <a:spcPts val="1200"/>
              </a:spcAft>
              <a:buFont typeface="Lucida Grande"/>
              <a:buChar char="–"/>
              <a:defRPr sz="1600">
                <a:solidFill>
                  <a:schemeClr val="bg2"/>
                </a:solidFill>
              </a:defRPr>
            </a:lvl2pPr>
            <a:lvl3pPr marL="640080" indent="-192024">
              <a:lnSpc>
                <a:spcPts val="2200"/>
              </a:lnSpc>
              <a:spcBef>
                <a:spcPts val="0"/>
              </a:spcBef>
              <a:spcAft>
                <a:spcPts val="1200"/>
              </a:spcAft>
              <a:buFont typeface="Lucida Grande"/>
              <a:buChar char="–"/>
              <a:defRPr sz="1600">
                <a:solidFill>
                  <a:schemeClr val="bg2"/>
                </a:solidFill>
              </a:defRPr>
            </a:lvl3pPr>
            <a:lvl4pPr marL="868680" indent="-192024">
              <a:lnSpc>
                <a:spcPts val="2200"/>
              </a:lnSpc>
              <a:spcBef>
                <a:spcPts val="0"/>
              </a:spcBef>
              <a:spcAft>
                <a:spcPts val="1200"/>
              </a:spcAft>
              <a:buFont typeface="Lucida Grande"/>
              <a:buChar char="–"/>
              <a:defRPr sz="1600">
                <a:solidFill>
                  <a:schemeClr val="bg2"/>
                </a:solidFill>
              </a:defRPr>
            </a:lvl4pPr>
            <a:lvl5pPr marL="1097280" indent="-192024">
              <a:lnSpc>
                <a:spcPts val="2200"/>
              </a:lnSpc>
              <a:spcBef>
                <a:spcPts val="0"/>
              </a:spcBef>
              <a:spcAft>
                <a:spcPts val="1200"/>
              </a:spcAft>
              <a:buFont typeface="Lucida Grande"/>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9-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0030" y="-12192"/>
            <a:ext cx="2293114" cy="6885456"/>
          </a:xfrm>
          <a:prstGeom prst="rect">
            <a:avLst/>
          </a:prstGeom>
        </p:spPr>
      </p:pic>
      <p:sp>
        <p:nvSpPr>
          <p:cNvPr id="11" name="Footer Placeholder 4"/>
          <p:cNvSpPr>
            <a:spLocks noGrp="1"/>
          </p:cNvSpPr>
          <p:nvPr>
            <p:ph type="ftr" sz="quarter" idx="11"/>
          </p:nvPr>
        </p:nvSpPr>
        <p:spPr>
          <a:xfrm>
            <a:off x="671070" y="6403818"/>
            <a:ext cx="5729731" cy="365125"/>
          </a:xfrm>
        </p:spPr>
        <p:txBody>
          <a:bodyPr lIns="0" tIns="0" rIns="0" bIns="0" anchor="t"/>
          <a:lstStyle>
            <a:lvl1pPr algn="l">
              <a:defRPr lang="en-US" b="0" i="0" smtClean="0">
                <a:effectLst/>
              </a:defRPr>
            </a:lvl1pPr>
          </a:lstStyle>
          <a:p>
            <a:r>
              <a:rPr lang="en-US"/>
              <a:t>AICPA ENGAGE  </a:t>
            </a:r>
            <a:endParaRPr lang="en-US" dirty="0"/>
          </a:p>
        </p:txBody>
      </p:sp>
      <p:sp>
        <p:nvSpPr>
          <p:cNvPr id="13" name="Slide Number Placeholder 5"/>
          <p:cNvSpPr>
            <a:spLocks noGrp="1"/>
          </p:cNvSpPr>
          <p:nvPr>
            <p:ph type="sldNum" sz="quarter" idx="4"/>
          </p:nvPr>
        </p:nvSpPr>
        <p:spPr>
          <a:xfrm>
            <a:off x="457201"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15831450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Picture 2" descr="Background8-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0030" y="0"/>
            <a:ext cx="2283970" cy="6858000"/>
          </a:xfrm>
          <a:prstGeom prst="rect">
            <a:avLst/>
          </a:prstGeom>
        </p:spPr>
      </p:pic>
      <p:sp>
        <p:nvSpPr>
          <p:cNvPr id="2" name="Title 1"/>
          <p:cNvSpPr>
            <a:spLocks noGrp="1"/>
          </p:cNvSpPr>
          <p:nvPr>
            <p:ph type="title"/>
          </p:nvPr>
        </p:nvSpPr>
        <p:spPr>
          <a:xfrm>
            <a:off x="458529" y="194439"/>
            <a:ext cx="5943600" cy="786451"/>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3"/>
          </p:nvPr>
        </p:nvSpPr>
        <p:spPr>
          <a:xfrm>
            <a:off x="458529" y="1147127"/>
            <a:ext cx="5943600" cy="353992"/>
          </a:xfrm>
        </p:spPr>
        <p:txBody>
          <a:bodyPr lIns="0" tIns="0" rIns="0" bIns="0">
            <a:noAutofit/>
          </a:bodyPr>
          <a:lstStyle>
            <a:lvl1pPr marL="0" indent="0">
              <a:lnSpc>
                <a:spcPts val="1500"/>
              </a:lnSpc>
              <a:spcBef>
                <a:spcPts val="0"/>
              </a:spcBef>
              <a:spcAft>
                <a:spcPts val="0"/>
              </a:spcAft>
              <a:buClr>
                <a:schemeClr val="tx2"/>
              </a:buClr>
              <a:buNone/>
              <a:defRPr sz="1100">
                <a:solidFill>
                  <a:schemeClr val="bg2"/>
                </a:solidFill>
              </a:defRPr>
            </a:lvl1pPr>
            <a:lvl2pPr marL="411480" indent="-192024">
              <a:lnSpc>
                <a:spcPts val="2000"/>
              </a:lnSpc>
              <a:spcBef>
                <a:spcPts val="0"/>
              </a:spcBef>
              <a:spcAft>
                <a:spcPts val="1200"/>
              </a:spcAft>
              <a:defRPr sz="1400">
                <a:solidFill>
                  <a:schemeClr val="bg2"/>
                </a:solidFill>
              </a:defRPr>
            </a:lvl2pPr>
            <a:lvl3pPr marL="640080" indent="-192024">
              <a:lnSpc>
                <a:spcPts val="2000"/>
              </a:lnSpc>
              <a:spcBef>
                <a:spcPts val="0"/>
              </a:spcBef>
              <a:spcAft>
                <a:spcPts val="1200"/>
              </a:spcAft>
              <a:defRPr sz="1400">
                <a:solidFill>
                  <a:schemeClr val="bg2"/>
                </a:solidFill>
              </a:defRPr>
            </a:lvl3pPr>
            <a:lvl4pPr marL="868680" indent="-192024">
              <a:lnSpc>
                <a:spcPts val="2000"/>
              </a:lnSpc>
              <a:spcBef>
                <a:spcPts val="0"/>
              </a:spcBef>
              <a:spcAft>
                <a:spcPts val="1200"/>
              </a:spcAft>
              <a:defRPr sz="1400">
                <a:solidFill>
                  <a:schemeClr val="bg2"/>
                </a:solidFill>
              </a:defRPr>
            </a:lvl4pPr>
            <a:lvl5pPr marL="1097280" indent="-192024">
              <a:lnSpc>
                <a:spcPts val="2000"/>
              </a:lnSpc>
              <a:spcBef>
                <a:spcPts val="0"/>
              </a:spcBef>
              <a:spcAft>
                <a:spcPts val="1200"/>
              </a:spcAft>
              <a:defRPr sz="1400">
                <a:solidFill>
                  <a:schemeClr val="bg2"/>
                </a:solidFill>
              </a:defRPr>
            </a:lvl5pPr>
          </a:lstStyle>
          <a:p>
            <a:pPr lvl="0"/>
            <a:r>
              <a:rPr lang="en-US"/>
              <a:t>Edit Master text styles</a:t>
            </a:r>
          </a:p>
        </p:txBody>
      </p:sp>
      <p:cxnSp>
        <p:nvCxnSpPr>
          <p:cNvPr id="10" name="Straight Connector 9"/>
          <p:cNvCxnSpPr/>
          <p:nvPr userDrawn="1"/>
        </p:nvCxnSpPr>
        <p:spPr>
          <a:xfrm>
            <a:off x="457200" y="6370596"/>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457201" y="1828802"/>
            <a:ext cx="5939383" cy="4086455"/>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828801"/>
            <a:ext cx="1737360" cy="4389967"/>
          </a:xfrm>
        </p:spPr>
        <p:txBody>
          <a:bodyPr lIns="0" tIns="0" rIns="0" bIns="0">
            <a:noAutofit/>
          </a:bodyPr>
          <a:lstStyle>
            <a:lvl1pPr marL="0" indent="0">
              <a:lnSpc>
                <a:spcPts val="1200"/>
              </a:lnSpc>
              <a:spcBef>
                <a:spcPts val="0"/>
              </a:spcBef>
              <a:spcAft>
                <a:spcPts val="900"/>
              </a:spcAft>
              <a:buNone/>
              <a:defRPr sz="10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2" name="Footer Placeholder 4"/>
          <p:cNvSpPr>
            <a:spLocks noGrp="1"/>
          </p:cNvSpPr>
          <p:nvPr>
            <p:ph type="ftr" sz="quarter" idx="11"/>
          </p:nvPr>
        </p:nvSpPr>
        <p:spPr>
          <a:xfrm>
            <a:off x="671070" y="6403818"/>
            <a:ext cx="5729731" cy="365125"/>
          </a:xfrm>
        </p:spPr>
        <p:txBody>
          <a:bodyPr lIns="0" tIns="0" rIns="0" bIns="0" anchor="t"/>
          <a:lstStyle>
            <a:lvl1pPr algn="l">
              <a:defRPr lang="en-US" b="0" i="0" smtClean="0">
                <a:effectLst/>
              </a:defRPr>
            </a:lvl1pPr>
          </a:lstStyle>
          <a:p>
            <a:r>
              <a:rPr lang="en-US"/>
              <a:t>AICPA ENGAGE  </a:t>
            </a:r>
            <a:endParaRPr lang="en-US" dirty="0"/>
          </a:p>
        </p:txBody>
      </p:sp>
      <p:sp>
        <p:nvSpPr>
          <p:cNvPr id="14" name="Slide Number Placeholder 5"/>
          <p:cNvSpPr>
            <a:spLocks noGrp="1"/>
          </p:cNvSpPr>
          <p:nvPr>
            <p:ph type="sldNum" sz="quarter" idx="4"/>
          </p:nvPr>
        </p:nvSpPr>
        <p:spPr>
          <a:xfrm>
            <a:off x="457201"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6357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descr="Background8-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60030" y="0"/>
            <a:ext cx="2283970" cy="6858000"/>
          </a:xfrm>
          <a:prstGeom prst="rect">
            <a:avLst/>
          </a:prstGeom>
        </p:spPr>
      </p:pic>
      <p:sp>
        <p:nvSpPr>
          <p:cNvPr id="2" name="Title 1"/>
          <p:cNvSpPr>
            <a:spLocks noGrp="1"/>
          </p:cNvSpPr>
          <p:nvPr>
            <p:ph type="title"/>
          </p:nvPr>
        </p:nvSpPr>
        <p:spPr>
          <a:xfrm>
            <a:off x="458529" y="194440"/>
            <a:ext cx="5943600" cy="786449"/>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userDrawn="1"/>
        </p:nvCxnSpPr>
        <p:spPr>
          <a:xfrm>
            <a:off x="457200" y="6370596"/>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457201" y="1828802"/>
            <a:ext cx="5939383" cy="4086455"/>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810881"/>
            <a:ext cx="1737360" cy="4389967"/>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4" name="Footer Placeholder 4"/>
          <p:cNvSpPr>
            <a:spLocks noGrp="1"/>
          </p:cNvSpPr>
          <p:nvPr>
            <p:ph type="ftr" sz="quarter" idx="11"/>
          </p:nvPr>
        </p:nvSpPr>
        <p:spPr>
          <a:xfrm>
            <a:off x="671070" y="6403818"/>
            <a:ext cx="5729731" cy="365125"/>
          </a:xfrm>
        </p:spPr>
        <p:txBody>
          <a:bodyPr lIns="0" tIns="0" rIns="0" bIns="0" anchor="t"/>
          <a:lstStyle>
            <a:lvl1pPr algn="l">
              <a:defRPr lang="en-US" b="0" i="0" smtClean="0">
                <a:effectLst/>
              </a:defRPr>
            </a:lvl1pPr>
          </a:lstStyle>
          <a:p>
            <a:r>
              <a:rPr lang="en-US"/>
              <a:t>AICPA ENGAGE  </a:t>
            </a:r>
            <a:endParaRPr lang="en-US" dirty="0"/>
          </a:p>
        </p:txBody>
      </p:sp>
      <p:sp>
        <p:nvSpPr>
          <p:cNvPr id="15" name="Slide Number Placeholder 5"/>
          <p:cNvSpPr>
            <a:spLocks noGrp="1"/>
          </p:cNvSpPr>
          <p:nvPr>
            <p:ph type="sldNum" sz="quarter" idx="4"/>
          </p:nvPr>
        </p:nvSpPr>
        <p:spPr>
          <a:xfrm>
            <a:off x="457201"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146856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AICPA ENGAGE  </a:t>
            </a:r>
          </a:p>
        </p:txBody>
      </p:sp>
      <p:sp>
        <p:nvSpPr>
          <p:cNvPr id="6" name="Slide Number Placeholder 5"/>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1034988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ivi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30" y="532781"/>
            <a:ext cx="3649921" cy="585216"/>
          </a:xfrm>
        </p:spPr>
        <p:txBody>
          <a:bodyPr lIns="0" tIns="0" rIns="0" bIns="0" anchor="t">
            <a:noAutofit/>
          </a:bodyPr>
          <a:lstStyle>
            <a:lvl1pPr algn="l">
              <a:defRPr sz="22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455613" y="2507538"/>
            <a:ext cx="7363869" cy="3858676"/>
          </a:xfr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extLst>
      <p:ext uri="{BB962C8B-B14F-4D97-AF65-F5344CB8AC3E}">
        <p14:creationId xmlns:p14="http://schemas.microsoft.com/office/powerpoint/2010/main" val="81746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194439"/>
            <a:ext cx="4575289" cy="786136"/>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3"/>
          </p:nvPr>
        </p:nvSpPr>
        <p:spPr>
          <a:xfrm>
            <a:off x="458530" y="1110514"/>
            <a:ext cx="4575289" cy="760621"/>
          </a:xfrm>
        </p:spPr>
        <p:txBody>
          <a:bodyPr lIns="0" tIns="0" rIns="0" bIns="0">
            <a:noAutofit/>
          </a:bodyPr>
          <a:lstStyle>
            <a:lvl1pPr marL="0" indent="0">
              <a:lnSpc>
                <a:spcPts val="2000"/>
              </a:lnSpc>
              <a:spcBef>
                <a:spcPts val="0"/>
              </a:spcBef>
              <a:spcAft>
                <a:spcPts val="1200"/>
              </a:spcAft>
              <a:buClr>
                <a:schemeClr val="tx2"/>
              </a:buClr>
              <a:buNone/>
              <a:defRPr sz="1400">
                <a:solidFill>
                  <a:schemeClr val="bg2"/>
                </a:solidFill>
              </a:defRPr>
            </a:lvl1pPr>
            <a:lvl2pPr marL="411480" indent="-192024">
              <a:lnSpc>
                <a:spcPts val="2000"/>
              </a:lnSpc>
              <a:spcBef>
                <a:spcPts val="0"/>
              </a:spcBef>
              <a:spcAft>
                <a:spcPts val="1200"/>
              </a:spcAft>
              <a:defRPr sz="1400">
                <a:solidFill>
                  <a:schemeClr val="bg2"/>
                </a:solidFill>
              </a:defRPr>
            </a:lvl2pPr>
            <a:lvl3pPr marL="640080" indent="-192024">
              <a:lnSpc>
                <a:spcPts val="2000"/>
              </a:lnSpc>
              <a:spcBef>
                <a:spcPts val="0"/>
              </a:spcBef>
              <a:spcAft>
                <a:spcPts val="1200"/>
              </a:spcAft>
              <a:defRPr sz="1400">
                <a:solidFill>
                  <a:schemeClr val="bg2"/>
                </a:solidFill>
              </a:defRPr>
            </a:lvl3pPr>
            <a:lvl4pPr marL="868680" indent="-192024">
              <a:lnSpc>
                <a:spcPts val="2000"/>
              </a:lnSpc>
              <a:spcBef>
                <a:spcPts val="0"/>
              </a:spcBef>
              <a:spcAft>
                <a:spcPts val="1200"/>
              </a:spcAft>
              <a:defRPr sz="1400">
                <a:solidFill>
                  <a:schemeClr val="bg2"/>
                </a:solidFill>
              </a:defRPr>
            </a:lvl4pPr>
            <a:lvl5pPr marL="1097280" indent="-192024">
              <a:lnSpc>
                <a:spcPts val="2000"/>
              </a:lnSpc>
              <a:spcBef>
                <a:spcPts val="0"/>
              </a:spcBef>
              <a:spcAft>
                <a:spcPts val="1200"/>
              </a:spcAft>
              <a:defRPr sz="1400">
                <a:solidFill>
                  <a:schemeClr val="bg2"/>
                </a:solidFill>
              </a:defRPr>
            </a:lvl5pPr>
          </a:lstStyle>
          <a:p>
            <a:pPr lvl="0"/>
            <a:r>
              <a:rPr lang="en-US"/>
              <a:t>Edit Master text styles</a:t>
            </a:r>
          </a:p>
        </p:txBody>
      </p:sp>
      <p:cxnSp>
        <p:nvCxnSpPr>
          <p:cNvPr id="10" name="Straight Connector 9"/>
          <p:cNvCxnSpPr/>
          <p:nvPr userDrawn="1"/>
        </p:nvCxnSpPr>
        <p:spPr>
          <a:xfrm>
            <a:off x="457200" y="6370596"/>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a:xfrm>
            <a:off x="458530" y="2131608"/>
            <a:ext cx="4575434" cy="3780243"/>
          </a:xfrm>
        </p:spPr>
        <p:txBody>
          <a:bodyPr lIns="0" tIns="0" rIns="0" bIns="0" numCol="2" spcCol="374904">
            <a:noAutofit/>
          </a:bodyPr>
          <a:lstStyle>
            <a:lvl1pPr marL="0" indent="0">
              <a:lnSpc>
                <a:spcPts val="1200"/>
              </a:lnSpc>
              <a:spcBef>
                <a:spcPts val="0"/>
              </a:spcBef>
              <a:spcAft>
                <a:spcPts val="900"/>
              </a:spcAft>
              <a:buNone/>
              <a:defRPr sz="900" b="1">
                <a:solidFill>
                  <a:schemeClr val="tx2"/>
                </a:solidFill>
              </a:defRPr>
            </a:lvl1pPr>
            <a:lvl2pPr marL="457200" indent="0">
              <a:lnSpc>
                <a:spcPts val="1200"/>
              </a:lnSpc>
              <a:spcBef>
                <a:spcPts val="0"/>
              </a:spcBef>
              <a:spcAft>
                <a:spcPts val="900"/>
              </a:spcAft>
              <a:buNone/>
              <a:defRPr sz="900"/>
            </a:lvl2pPr>
            <a:lvl3pPr marL="914400" indent="0">
              <a:lnSpc>
                <a:spcPts val="1200"/>
              </a:lnSpc>
              <a:spcBef>
                <a:spcPts val="0"/>
              </a:spcBef>
              <a:spcAft>
                <a:spcPts val="900"/>
              </a:spcAft>
              <a:buNone/>
              <a:defRPr sz="900"/>
            </a:lvl3pPr>
            <a:lvl4pPr marL="1371600" indent="0">
              <a:lnSpc>
                <a:spcPts val="1200"/>
              </a:lnSpc>
              <a:spcBef>
                <a:spcPts val="0"/>
              </a:spcBef>
              <a:spcAft>
                <a:spcPts val="900"/>
              </a:spcAft>
              <a:buNone/>
              <a:defRPr sz="900"/>
            </a:lvl4pPr>
            <a:lvl5pPr marL="1828800" indent="0">
              <a:lnSpc>
                <a:spcPts val="1200"/>
              </a:lnSpc>
              <a:spcBef>
                <a:spcPts val="0"/>
              </a:spcBef>
              <a:spcAft>
                <a:spcPts val="900"/>
              </a:spcAft>
              <a:buNone/>
              <a:defRPr sz="900"/>
            </a:lvl5pPr>
          </a:lstStyle>
          <a:p>
            <a:pPr lvl="0"/>
            <a:r>
              <a:rPr lang="en-US"/>
              <a:t>Edit Master text styles</a:t>
            </a:r>
          </a:p>
        </p:txBody>
      </p:sp>
      <p:sp>
        <p:nvSpPr>
          <p:cNvPr id="11" name="Picture Placeholder 10"/>
          <p:cNvSpPr>
            <a:spLocks noGrp="1"/>
          </p:cNvSpPr>
          <p:nvPr>
            <p:ph type="pic" sz="quarter" idx="15"/>
          </p:nvPr>
        </p:nvSpPr>
        <p:spPr>
          <a:xfrm>
            <a:off x="5608321" y="2131485"/>
            <a:ext cx="3078480" cy="3780367"/>
          </a:xfrm>
        </p:spPr>
        <p:txBody>
          <a:bodyPr>
            <a:normAutofit/>
          </a:bodyPr>
          <a:lstStyle>
            <a:lvl1pPr marL="0" indent="0">
              <a:buNone/>
              <a:defRPr sz="1200"/>
            </a:lvl1pPr>
          </a:lstStyle>
          <a:p>
            <a:r>
              <a:rPr lang="en-US"/>
              <a:t>Click icon to add picture</a:t>
            </a:r>
          </a:p>
        </p:txBody>
      </p:sp>
      <p:sp>
        <p:nvSpPr>
          <p:cNvPr id="13" name="Footer Placeholder 4"/>
          <p:cNvSpPr>
            <a:spLocks noGrp="1"/>
          </p:cNvSpPr>
          <p:nvPr>
            <p:ph type="ftr" sz="quarter" idx="11"/>
          </p:nvPr>
        </p:nvSpPr>
        <p:spPr>
          <a:xfrm>
            <a:off x="671069" y="6403818"/>
            <a:ext cx="8015732" cy="365125"/>
          </a:xfrm>
        </p:spPr>
        <p:txBody>
          <a:bodyPr lIns="0" tIns="0" rIns="0" bIns="0" anchor="t"/>
          <a:lstStyle>
            <a:lvl1pPr algn="l">
              <a:defRPr lang="en-US" b="0" i="0" smtClean="0">
                <a:effectLst/>
              </a:defRPr>
            </a:lvl1pPr>
          </a:lstStyle>
          <a:p>
            <a:r>
              <a:rPr lang="en-US"/>
              <a:t>AICPA ENGAGE  </a:t>
            </a:r>
            <a:endParaRPr lang="en-US" dirty="0"/>
          </a:p>
        </p:txBody>
      </p:sp>
      <p:sp>
        <p:nvSpPr>
          <p:cNvPr id="14" name="Slide Number Placeholder 5"/>
          <p:cNvSpPr>
            <a:spLocks noGrp="1"/>
          </p:cNvSpPr>
          <p:nvPr>
            <p:ph type="sldNum" sz="quarter" idx="4"/>
          </p:nvPr>
        </p:nvSpPr>
        <p:spPr>
          <a:xfrm>
            <a:off x="457201"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28889664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186338"/>
            <a:ext cx="7771070" cy="788471"/>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userDrawn="1"/>
        </p:nvCxnSpPr>
        <p:spPr>
          <a:xfrm>
            <a:off x="457200" y="6370596"/>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458529" y="1110513"/>
            <a:ext cx="7771071" cy="4466167"/>
          </a:xfrm>
        </p:spPr>
        <p:txBody>
          <a:bodyPr lIns="0" tIns="0" rIns="0" bIns="0">
            <a:noAutofit/>
          </a:bodyPr>
          <a:lstStyle>
            <a:lvl1pPr marL="192024" indent="-192024">
              <a:lnSpc>
                <a:spcPts val="2200"/>
              </a:lnSpc>
              <a:spcBef>
                <a:spcPts val="0"/>
              </a:spcBef>
              <a:spcAft>
                <a:spcPts val="1200"/>
              </a:spcAft>
              <a:buClrTx/>
              <a:defRPr sz="1600">
                <a:solidFill>
                  <a:schemeClr val="bg2"/>
                </a:solidFill>
              </a:defRPr>
            </a:lvl1pPr>
            <a:lvl2pPr marL="411480" indent="-192024">
              <a:lnSpc>
                <a:spcPts val="2200"/>
              </a:lnSpc>
              <a:spcBef>
                <a:spcPts val="0"/>
              </a:spcBef>
              <a:spcAft>
                <a:spcPts val="1200"/>
              </a:spcAft>
              <a:buFont typeface="Lucida Grande"/>
              <a:buChar char="–"/>
              <a:defRPr sz="1600">
                <a:solidFill>
                  <a:schemeClr val="bg2"/>
                </a:solidFill>
              </a:defRPr>
            </a:lvl2pPr>
            <a:lvl3pPr marL="640080" indent="-192024">
              <a:lnSpc>
                <a:spcPts val="2200"/>
              </a:lnSpc>
              <a:spcBef>
                <a:spcPts val="0"/>
              </a:spcBef>
              <a:spcAft>
                <a:spcPts val="1200"/>
              </a:spcAft>
              <a:buFont typeface="Lucida Grande"/>
              <a:buChar char="–"/>
              <a:defRPr sz="1600">
                <a:solidFill>
                  <a:schemeClr val="bg2"/>
                </a:solidFill>
              </a:defRPr>
            </a:lvl3pPr>
            <a:lvl4pPr marL="868680" indent="-192024">
              <a:lnSpc>
                <a:spcPts val="2200"/>
              </a:lnSpc>
              <a:spcBef>
                <a:spcPts val="0"/>
              </a:spcBef>
              <a:spcAft>
                <a:spcPts val="1200"/>
              </a:spcAft>
              <a:buFont typeface="Lucida Grande"/>
              <a:buChar char="–"/>
              <a:defRPr sz="1600">
                <a:solidFill>
                  <a:schemeClr val="bg2"/>
                </a:solidFill>
              </a:defRPr>
            </a:lvl4pPr>
            <a:lvl5pPr marL="1097280" indent="-192024">
              <a:lnSpc>
                <a:spcPts val="2200"/>
              </a:lnSpc>
              <a:spcBef>
                <a:spcPts val="0"/>
              </a:spcBef>
              <a:spcAft>
                <a:spcPts val="1200"/>
              </a:spcAft>
              <a:buFont typeface="Lucida Grande"/>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1"/>
          </p:nvPr>
        </p:nvSpPr>
        <p:spPr>
          <a:xfrm>
            <a:off x="671069" y="6403818"/>
            <a:ext cx="8015732" cy="365125"/>
          </a:xfrm>
        </p:spPr>
        <p:txBody>
          <a:bodyPr lIns="0" tIns="0" rIns="0" bIns="0" anchor="t"/>
          <a:lstStyle>
            <a:lvl1pPr algn="l">
              <a:defRPr lang="en-US" b="0" i="0" smtClean="0">
                <a:effectLst/>
              </a:defRPr>
            </a:lvl1pPr>
          </a:lstStyle>
          <a:p>
            <a:r>
              <a:rPr lang="en-US"/>
              <a:t>AICPA ENGAGE  </a:t>
            </a:r>
            <a:endParaRPr lang="en-US" dirty="0"/>
          </a:p>
        </p:txBody>
      </p:sp>
      <p:sp>
        <p:nvSpPr>
          <p:cNvPr id="11" name="Slide Number Placeholder 5"/>
          <p:cNvSpPr>
            <a:spLocks noGrp="1"/>
          </p:cNvSpPr>
          <p:nvPr>
            <p:ph type="sldNum" sz="quarter" idx="4"/>
          </p:nvPr>
        </p:nvSpPr>
        <p:spPr>
          <a:xfrm>
            <a:off x="457201"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1866478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194440"/>
            <a:ext cx="8228271" cy="786449"/>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6" name="Text Placeholder 5"/>
          <p:cNvSpPr>
            <a:spLocks noGrp="1"/>
          </p:cNvSpPr>
          <p:nvPr>
            <p:ph type="body" sz="quarter" idx="13"/>
          </p:nvPr>
        </p:nvSpPr>
        <p:spPr>
          <a:xfrm>
            <a:off x="458529" y="1110269"/>
            <a:ext cx="8228271" cy="4466167"/>
          </a:xfrm>
        </p:spPr>
        <p:txBody>
          <a:bodyPr lIns="0" tIns="0" rIns="0" bIns="0" numCol="2" spcCol="374904">
            <a:noAutofit/>
          </a:bodyPr>
          <a:lstStyle>
            <a:lvl1pPr marL="192024" indent="-192024">
              <a:lnSpc>
                <a:spcPts val="2000"/>
              </a:lnSpc>
              <a:spcBef>
                <a:spcPts val="0"/>
              </a:spcBef>
              <a:spcAft>
                <a:spcPts val="900"/>
              </a:spcAft>
              <a:buClrTx/>
              <a:defRPr sz="1400">
                <a:solidFill>
                  <a:schemeClr val="bg2"/>
                </a:solidFill>
              </a:defRPr>
            </a:lvl1pPr>
            <a:lvl2pPr marL="411480" indent="-192024">
              <a:lnSpc>
                <a:spcPts val="2000"/>
              </a:lnSpc>
              <a:spcBef>
                <a:spcPts val="0"/>
              </a:spcBef>
              <a:spcAft>
                <a:spcPts val="900"/>
              </a:spcAft>
              <a:buFont typeface="Lucida Grande"/>
              <a:buChar char="–"/>
              <a:defRPr sz="1400">
                <a:solidFill>
                  <a:schemeClr val="bg2"/>
                </a:solidFill>
              </a:defRPr>
            </a:lvl2pPr>
            <a:lvl3pPr marL="640080" indent="-192024">
              <a:lnSpc>
                <a:spcPts val="2000"/>
              </a:lnSpc>
              <a:spcBef>
                <a:spcPts val="0"/>
              </a:spcBef>
              <a:spcAft>
                <a:spcPts val="900"/>
              </a:spcAft>
              <a:buFont typeface="Lucida Grande"/>
              <a:buChar char="–"/>
              <a:defRPr sz="1400">
                <a:solidFill>
                  <a:schemeClr val="bg2"/>
                </a:solidFill>
              </a:defRPr>
            </a:lvl3pPr>
            <a:lvl4pPr marL="868680" indent="-192024">
              <a:lnSpc>
                <a:spcPts val="2000"/>
              </a:lnSpc>
              <a:spcBef>
                <a:spcPts val="0"/>
              </a:spcBef>
              <a:spcAft>
                <a:spcPts val="900"/>
              </a:spcAft>
              <a:buFont typeface="Lucida Grande"/>
              <a:buChar char="–"/>
              <a:defRPr sz="1400">
                <a:solidFill>
                  <a:schemeClr val="bg2"/>
                </a:solidFill>
              </a:defRPr>
            </a:lvl4pPr>
            <a:lvl5pPr marL="1097280" indent="-192024">
              <a:lnSpc>
                <a:spcPts val="2000"/>
              </a:lnSpc>
              <a:spcBef>
                <a:spcPts val="0"/>
              </a:spcBef>
              <a:spcAft>
                <a:spcPts val="9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a:xfrm>
            <a:off x="457200" y="6370596"/>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1" name="Footer Placeholder 4"/>
          <p:cNvSpPr>
            <a:spLocks noGrp="1"/>
          </p:cNvSpPr>
          <p:nvPr>
            <p:ph type="ftr" sz="quarter" idx="11"/>
          </p:nvPr>
        </p:nvSpPr>
        <p:spPr>
          <a:xfrm>
            <a:off x="671069" y="6403818"/>
            <a:ext cx="8015732" cy="365125"/>
          </a:xfrm>
        </p:spPr>
        <p:txBody>
          <a:bodyPr lIns="0" tIns="0" rIns="0" bIns="0" anchor="t"/>
          <a:lstStyle>
            <a:lvl1pPr algn="l">
              <a:defRPr lang="en-US" b="0" i="0" smtClean="0">
                <a:effectLst/>
              </a:defRPr>
            </a:lvl1pPr>
          </a:lstStyle>
          <a:p>
            <a:r>
              <a:rPr lang="en-US"/>
              <a:t>AICPA ENGAGE  </a:t>
            </a:r>
            <a:endParaRPr lang="en-US" dirty="0"/>
          </a:p>
        </p:txBody>
      </p:sp>
      <p:sp>
        <p:nvSpPr>
          <p:cNvPr id="12" name="Slide Number Placeholder 5"/>
          <p:cNvSpPr>
            <a:spLocks noGrp="1"/>
          </p:cNvSpPr>
          <p:nvPr>
            <p:ph type="sldNum" sz="quarter" idx="4"/>
          </p:nvPr>
        </p:nvSpPr>
        <p:spPr>
          <a:xfrm>
            <a:off x="457201" y="6405743"/>
            <a:ext cx="213868" cy="3632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2858875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Divider">
    <p:bg>
      <p:bgPr>
        <a:solidFill>
          <a:schemeClr val="accent2"/>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55613" y="2507538"/>
            <a:ext cx="7363869" cy="3858676"/>
          </a:xfr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Tree>
    <p:extLst>
      <p:ext uri="{BB962C8B-B14F-4D97-AF65-F5344CB8AC3E}">
        <p14:creationId xmlns:p14="http://schemas.microsoft.com/office/powerpoint/2010/main" val="2803695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Divider">
    <p:bg>
      <p:bgPr>
        <a:solidFill>
          <a:schemeClr val="accent2"/>
        </a:solidFill>
        <a:effectLst/>
      </p:bgPr>
    </p:bg>
    <p:spTree>
      <p:nvGrpSpPr>
        <p:cNvPr id="1" name=""/>
        <p:cNvGrpSpPr/>
        <p:nvPr/>
      </p:nvGrpSpPr>
      <p:grpSpPr>
        <a:xfrm>
          <a:off x="0" y="0"/>
          <a:ext cx="0" cy="0"/>
          <a:chOff x="0" y="0"/>
          <a:chExt cx="0" cy="0"/>
        </a:xfrm>
      </p:grpSpPr>
      <p:sp>
        <p:nvSpPr>
          <p:cNvPr id="2" name="TextBox 1"/>
          <p:cNvSpPr txBox="1"/>
          <p:nvPr userDrawn="1"/>
        </p:nvSpPr>
        <p:spPr>
          <a:xfrm>
            <a:off x="455614" y="4498678"/>
            <a:ext cx="5789903" cy="1518364"/>
          </a:xfrm>
          <a:prstGeom prst="rect">
            <a:avLst/>
          </a:prstGeom>
          <a:noFill/>
        </p:spPr>
        <p:txBody>
          <a:bodyPr wrap="square" lIns="0" tIns="0" bIns="0" rtlCol="0">
            <a:noAutofit/>
          </a:bodyPr>
          <a:lstStyle/>
          <a:p>
            <a:r>
              <a:rPr lang="en-US" sz="6800" dirty="0">
                <a:solidFill>
                  <a:srgbClr val="FFFFFF"/>
                </a:solidFill>
              </a:rPr>
              <a:t>Thank you</a:t>
            </a:r>
          </a:p>
        </p:txBody>
      </p:sp>
      <p:pic>
        <p:nvPicPr>
          <p:cNvPr id="5" name="Picture 4" descr="AICPA_K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7640" t="31193" r="17597" b="30901"/>
          <a:stretch/>
        </p:blipFill>
        <p:spPr>
          <a:xfrm>
            <a:off x="449263" y="683724"/>
            <a:ext cx="1237681" cy="613435"/>
          </a:xfrm>
          <a:prstGeom prst="rect">
            <a:avLst/>
          </a:prstGeom>
        </p:spPr>
      </p:pic>
      <p:sp>
        <p:nvSpPr>
          <p:cNvPr id="7" name="Rectangle 6"/>
          <p:cNvSpPr/>
          <p:nvPr userDrawn="1"/>
        </p:nvSpPr>
        <p:spPr>
          <a:xfrm>
            <a:off x="449262" y="6399384"/>
            <a:ext cx="5676900"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mn-lt"/>
                <a:ea typeface="+mn-ea"/>
                <a:cs typeface="+mn-cs"/>
              </a:rPr>
              <a:t>© 2017 Association of International Certified Professional Accountants. All rights reserved.</a:t>
            </a:r>
          </a:p>
        </p:txBody>
      </p:sp>
    </p:spTree>
    <p:extLst>
      <p:ext uri="{BB962C8B-B14F-4D97-AF65-F5344CB8AC3E}">
        <p14:creationId xmlns:p14="http://schemas.microsoft.com/office/powerpoint/2010/main" val="7906716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Divider Slide">
    <p:spTree>
      <p:nvGrpSpPr>
        <p:cNvPr id="1" name=""/>
        <p:cNvGrpSpPr/>
        <p:nvPr/>
      </p:nvGrpSpPr>
      <p:grpSpPr>
        <a:xfrm>
          <a:off x="0" y="0"/>
          <a:ext cx="0" cy="0"/>
          <a:chOff x="0" y="0"/>
          <a:chExt cx="0" cy="0"/>
        </a:xfrm>
      </p:grpSpPr>
      <p:sp>
        <p:nvSpPr>
          <p:cNvPr id="12" name="Rectangle 6"/>
          <p:cNvSpPr txBox="1">
            <a:spLocks noChangeArrowheads="1"/>
          </p:cNvSpPr>
          <p:nvPr/>
        </p:nvSpPr>
        <p:spPr>
          <a:xfrm>
            <a:off x="0" y="6575955"/>
            <a:ext cx="9144000" cy="290512"/>
          </a:xfrm>
          <a:prstGeom prst="rect">
            <a:avLst/>
          </a:prstGeom>
          <a:solidFill>
            <a:srgbClr val="301857"/>
          </a:solidFill>
          <a:ln/>
        </p:spPr>
        <p:txBody>
          <a:bodyPr/>
          <a:lstStyle>
            <a:lvl1pPr marL="1187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825" dirty="0">
                <a:solidFill>
                  <a:schemeClr val="bg1"/>
                </a:solidFill>
              </a:rPr>
              <a:t>Personal Financial Planning Section</a:t>
            </a:r>
            <a:endParaRPr lang="en-US" sz="600" baseline="60000" dirty="0">
              <a:solidFill>
                <a:schemeClr val="bg1"/>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49276" y="6604076"/>
            <a:ext cx="660400" cy="22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3176"/>
            <a:ext cx="9144000" cy="133351"/>
          </a:xfrm>
          <a:prstGeom prst="rect">
            <a:avLst/>
          </a:prstGeom>
          <a:solidFill>
            <a:srgbClr val="301857"/>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350" dirty="0">
              <a:solidFill>
                <a:srgbClr val="FFFFFF"/>
              </a:solidFill>
              <a:ea typeface="ＭＳ Ｐゴシック" pitchFamily="-64" charset="-128"/>
              <a:cs typeface="ＭＳ Ｐゴシック" pitchFamily="-64" charset="-128"/>
            </a:endParaRPr>
          </a:p>
        </p:txBody>
      </p:sp>
      <p:sp>
        <p:nvSpPr>
          <p:cNvPr id="5" name="TextBox 4"/>
          <p:cNvSpPr txBox="1"/>
          <p:nvPr/>
        </p:nvSpPr>
        <p:spPr>
          <a:xfrm>
            <a:off x="857252" y="3071814"/>
            <a:ext cx="184731" cy="300082"/>
          </a:xfrm>
          <a:prstGeom prst="rect">
            <a:avLst/>
          </a:prstGeom>
          <a:noFill/>
        </p:spPr>
        <p:txBody>
          <a:bodyPr wrap="none">
            <a:prstTxWarp prst="textNoShape">
              <a:avLst/>
            </a:prstTxWarp>
            <a:spAutoFit/>
          </a:bodyPr>
          <a:lstStyle/>
          <a:p>
            <a:endParaRPr lang="en-US" sz="1350" dirty="0">
              <a:latin typeface="Calibri" pitchFamily="-64" charset="0"/>
            </a:endParaRPr>
          </a:p>
        </p:txBody>
      </p:sp>
      <p:sp>
        <p:nvSpPr>
          <p:cNvPr id="2" name="Title 1"/>
          <p:cNvSpPr>
            <a:spLocks noGrp="1"/>
          </p:cNvSpPr>
          <p:nvPr>
            <p:ph type="ctrTitle"/>
          </p:nvPr>
        </p:nvSpPr>
        <p:spPr>
          <a:xfrm>
            <a:off x="759561" y="2054931"/>
            <a:ext cx="6704967" cy="1508924"/>
          </a:xfrm>
          <a:prstGeom prst="rect">
            <a:avLst/>
          </a:prstGeom>
        </p:spPr>
        <p:txBody>
          <a:bodyPr anchor="ct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
        <p:nvSpPr>
          <p:cNvPr id="10" name="Rectangle 6"/>
          <p:cNvSpPr txBox="1">
            <a:spLocks noChangeArrowheads="1"/>
          </p:cNvSpPr>
          <p:nvPr/>
        </p:nvSpPr>
        <p:spPr>
          <a:xfrm>
            <a:off x="5324967" y="6575955"/>
            <a:ext cx="3181295" cy="290512"/>
          </a:xfrm>
          <a:prstGeom prst="rect">
            <a:avLst/>
          </a:prstGeom>
          <a:ln/>
        </p:spPr>
        <p:txBody>
          <a:bodyPr/>
          <a:lstStyle>
            <a:lvl1pPr>
              <a:defRPr sz="1100"/>
            </a:lvl1pPr>
          </a:lstStyle>
          <a:p>
            <a:pPr algn="r">
              <a:defRPr/>
            </a:pPr>
            <a:r>
              <a:rPr lang="en-US" sz="825" dirty="0">
                <a:solidFill>
                  <a:srgbClr val="FFFFFF"/>
                </a:solidFill>
                <a:ea typeface="ＭＳ Ｐゴシック" charset="0"/>
                <a:cs typeface="ＭＳ Ｐゴシック" charset="0"/>
              </a:rPr>
              <a:t>#AICPApfp</a:t>
            </a:r>
            <a:endParaRPr lang="en-US" sz="600" baseline="30000" dirty="0">
              <a:solidFill>
                <a:srgbClr val="FFFFFF"/>
              </a:solidFill>
              <a:ea typeface="ＭＳ Ｐゴシック" pitchFamily="-112" charset="-128"/>
              <a:cs typeface="ＭＳ Ｐゴシック" pitchFamily="-112" charset="-128"/>
            </a:endParaRPr>
          </a:p>
        </p:txBody>
      </p:sp>
      <p:sp>
        <p:nvSpPr>
          <p:cNvPr id="11" name="Slide Number Placeholder 13"/>
          <p:cNvSpPr>
            <a:spLocks noGrp="1"/>
          </p:cNvSpPr>
          <p:nvPr>
            <p:ph type="sldNum" sz="quarter" idx="10"/>
          </p:nvPr>
        </p:nvSpPr>
        <p:spPr>
          <a:xfrm>
            <a:off x="8506261" y="6528332"/>
            <a:ext cx="471685" cy="365125"/>
          </a:xfrm>
        </p:spPr>
        <p:txBody>
          <a:bodyPr/>
          <a:lstStyle/>
          <a:p>
            <a:fld id="{88A3E2CC-BA8F-834D-B8DA-579F14165F56}" type="slidenum">
              <a:rPr lang="en-US" smtClean="0"/>
              <a:pPr/>
              <a:t>‹#›</a:t>
            </a:fld>
            <a:endParaRPr lang="en-US" dirty="0"/>
          </a:p>
        </p:txBody>
      </p:sp>
      <p:sp>
        <p:nvSpPr>
          <p:cNvPr id="9" name="Rectangle 6"/>
          <p:cNvSpPr txBox="1">
            <a:spLocks noChangeArrowheads="1"/>
          </p:cNvSpPr>
          <p:nvPr userDrawn="1"/>
        </p:nvSpPr>
        <p:spPr>
          <a:xfrm>
            <a:off x="0" y="6575955"/>
            <a:ext cx="9144000" cy="290512"/>
          </a:xfrm>
          <a:prstGeom prst="rect">
            <a:avLst/>
          </a:prstGeom>
          <a:solidFill>
            <a:srgbClr val="301857"/>
          </a:solidFill>
          <a:ln/>
        </p:spPr>
        <p:txBody>
          <a:bodyPr/>
          <a:lstStyle>
            <a:lvl1pPr marL="1187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1100" dirty="0">
                <a:solidFill>
                  <a:schemeClr val="bg1"/>
                </a:solidFill>
              </a:rPr>
              <a:t>Personal Financial Planning Section</a:t>
            </a:r>
            <a:endParaRPr lang="en-US" sz="800" baseline="60000" dirty="0">
              <a:solidFill>
                <a:schemeClr val="bg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60310" y="6604078"/>
            <a:ext cx="660400" cy="25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3176"/>
            <a:ext cx="9144000" cy="133351"/>
          </a:xfrm>
          <a:prstGeom prst="rect">
            <a:avLst/>
          </a:prstGeom>
          <a:solidFill>
            <a:srgbClr val="301857"/>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800" dirty="0">
              <a:solidFill>
                <a:srgbClr val="FFFFFF"/>
              </a:solidFill>
              <a:ea typeface="ＭＳ Ｐゴシック" pitchFamily="-64" charset="-128"/>
              <a:cs typeface="ＭＳ Ｐゴシック" pitchFamily="-64" charset="-128"/>
            </a:endParaRPr>
          </a:p>
        </p:txBody>
      </p:sp>
      <p:sp>
        <p:nvSpPr>
          <p:cNvPr id="16" name="TextBox 15"/>
          <p:cNvSpPr txBox="1"/>
          <p:nvPr userDrawn="1"/>
        </p:nvSpPr>
        <p:spPr>
          <a:xfrm>
            <a:off x="857252" y="3071815"/>
            <a:ext cx="184731" cy="369332"/>
          </a:xfrm>
          <a:prstGeom prst="rect">
            <a:avLst/>
          </a:prstGeom>
          <a:noFill/>
        </p:spPr>
        <p:txBody>
          <a:bodyPr wrap="none">
            <a:prstTxWarp prst="textNoShape">
              <a:avLst/>
            </a:prstTxWarp>
            <a:spAutoFit/>
          </a:bodyPr>
          <a:lstStyle/>
          <a:p>
            <a:endParaRPr lang="en-US" sz="1800" dirty="0">
              <a:latin typeface="Calibri" pitchFamily="-64" charset="0"/>
            </a:endParaRPr>
          </a:p>
        </p:txBody>
      </p:sp>
      <p:sp>
        <p:nvSpPr>
          <p:cNvPr id="17" name="Rectangle 6"/>
          <p:cNvSpPr txBox="1">
            <a:spLocks noChangeArrowheads="1"/>
          </p:cNvSpPr>
          <p:nvPr userDrawn="1"/>
        </p:nvSpPr>
        <p:spPr>
          <a:xfrm>
            <a:off x="5324968" y="6575955"/>
            <a:ext cx="3181295" cy="290512"/>
          </a:xfrm>
          <a:prstGeom prst="rect">
            <a:avLst/>
          </a:prstGeom>
          <a:ln/>
        </p:spPr>
        <p:txBody>
          <a:bodyPr/>
          <a:lstStyle>
            <a:lvl1pPr>
              <a:defRPr sz="1100"/>
            </a:lvl1pPr>
          </a:lstStyle>
          <a:p>
            <a:pPr algn="r">
              <a:defRPr/>
            </a:pPr>
            <a:r>
              <a:rPr lang="en-US" sz="1100" dirty="0">
                <a:solidFill>
                  <a:srgbClr val="FFFFFF"/>
                </a:solidFill>
                <a:ea typeface="ＭＳ Ｐゴシック" charset="0"/>
                <a:cs typeface="ＭＳ Ｐゴシック" charset="0"/>
              </a:rPr>
              <a:t>#AICPApfp</a:t>
            </a:r>
            <a:endParaRPr lang="en-US" sz="800" baseline="30000" dirty="0">
              <a:solidFill>
                <a:srgbClr val="FFFFFF"/>
              </a:solidFill>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1605821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r>
              <a:rPr lang="en-US"/>
              <a:t>AICPA ENGAGE  </a:t>
            </a:r>
          </a:p>
        </p:txBody>
      </p:sp>
      <p:sp>
        <p:nvSpPr>
          <p:cNvPr id="4" name="Slide Number Placeholder 3"/>
          <p:cNvSpPr>
            <a:spLocks noGrp="1"/>
          </p:cNvSpPr>
          <p:nvPr>
            <p:ph type="sldNum" sz="quarter" idx="12"/>
          </p:nvPr>
        </p:nvSpPr>
        <p:spPr/>
        <p:txBody>
          <a:bodyPr/>
          <a:lstStyle/>
          <a:p>
            <a:fld id="{EE80CE8E-4DE3-4F81-8F2C-7BD0D4C08DD0}" type="slidenum">
              <a:rPr lang="en-US" smtClean="0"/>
              <a:t>‹#›</a:t>
            </a:fld>
            <a:endParaRPr lang="en-US"/>
          </a:p>
        </p:txBody>
      </p:sp>
    </p:spTree>
    <p:extLst>
      <p:ext uri="{BB962C8B-B14F-4D97-AF65-F5344CB8AC3E}">
        <p14:creationId xmlns:p14="http://schemas.microsoft.com/office/powerpoint/2010/main" val="1323972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05739" y="6283326"/>
            <a:ext cx="12588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503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Rectangle 6"/>
          <p:cNvSpPr txBox="1">
            <a:spLocks noChangeArrowheads="1"/>
          </p:cNvSpPr>
          <p:nvPr userDrawn="1"/>
        </p:nvSpPr>
        <p:spPr>
          <a:xfrm>
            <a:off x="0" y="6567488"/>
            <a:ext cx="9144000" cy="290512"/>
          </a:xfrm>
          <a:prstGeom prst="rect">
            <a:avLst/>
          </a:prstGeom>
          <a:solidFill>
            <a:srgbClr val="470A68"/>
          </a:solidFill>
          <a:ln/>
        </p:spPr>
        <p:txBody>
          <a:bodyPr/>
          <a:lstStyle>
            <a:lvl1pPr marL="1187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825" dirty="0">
                <a:solidFill>
                  <a:schemeClr val="bg1"/>
                </a:solidFill>
              </a:rPr>
              <a:t>American Institute of CPAs</a:t>
            </a:r>
            <a:r>
              <a:rPr lang="en-US" sz="600" baseline="60000" dirty="0">
                <a:solidFill>
                  <a:schemeClr val="bg1"/>
                </a:solidFill>
              </a:rPr>
              <a:t>®</a:t>
            </a:r>
          </a:p>
        </p:txBody>
      </p:sp>
      <p:sp>
        <p:nvSpPr>
          <p:cNvPr id="10" name="Rectangle 9"/>
          <p:cNvSpPr/>
          <p:nvPr userDrawn="1"/>
        </p:nvSpPr>
        <p:spPr>
          <a:xfrm>
            <a:off x="0" y="-3176"/>
            <a:ext cx="9144000" cy="133351"/>
          </a:xfrm>
          <a:prstGeom prst="rect">
            <a:avLst/>
          </a:prstGeom>
          <a:solidFill>
            <a:srgbClr val="470A68"/>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350">
              <a:solidFill>
                <a:srgbClr val="FFFFFF"/>
              </a:solidFill>
              <a:ea typeface="ＭＳ Ｐゴシック" pitchFamily="-64" charset="-128"/>
              <a:cs typeface="ＭＳ Ｐゴシック" pitchFamily="-64" charset="-128"/>
            </a:endParaRPr>
          </a:p>
        </p:txBody>
      </p:sp>
      <p:pic>
        <p:nvPicPr>
          <p:cNvPr id="5" name="Picture 4" descr="AICPA Web_wh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49276" y="6604000"/>
            <a:ext cx="660400" cy="22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13"/>
          <p:cNvSpPr>
            <a:spLocks noGrp="1"/>
          </p:cNvSpPr>
          <p:nvPr>
            <p:ph type="sldNum" sz="quarter" idx="10"/>
          </p:nvPr>
        </p:nvSpPr>
        <p:spPr>
          <a:xfrm>
            <a:off x="8506261" y="6519864"/>
            <a:ext cx="471685" cy="365125"/>
          </a:xfrm>
        </p:spPr>
        <p:txBody>
          <a:bodyPr/>
          <a:lstStyle/>
          <a:p>
            <a:fld id="{88A3E2CC-BA8F-834D-B8DA-579F14165F56}" type="slidenum">
              <a:rPr lang="en-US" smtClean="0"/>
              <a:pPr/>
              <a:t>‹#›</a:t>
            </a:fld>
            <a:endParaRPr lang="en-US" dirty="0"/>
          </a:p>
        </p:txBody>
      </p:sp>
      <p:sp>
        <p:nvSpPr>
          <p:cNvPr id="9" name="Rectangle 6"/>
          <p:cNvSpPr txBox="1">
            <a:spLocks noChangeArrowheads="1"/>
          </p:cNvSpPr>
          <p:nvPr userDrawn="1"/>
        </p:nvSpPr>
        <p:spPr>
          <a:xfrm>
            <a:off x="5324967" y="6567488"/>
            <a:ext cx="3181295" cy="290512"/>
          </a:xfrm>
          <a:prstGeom prst="rect">
            <a:avLst/>
          </a:prstGeom>
          <a:ln/>
        </p:spPr>
        <p:txBody>
          <a:bodyPr/>
          <a:lstStyle>
            <a:lvl1pPr>
              <a:defRPr sz="1100"/>
            </a:lvl1pPr>
          </a:lstStyle>
          <a:p>
            <a:pPr algn="r">
              <a:defRPr/>
            </a:pPr>
            <a:r>
              <a:rPr lang="en-US" sz="825" dirty="0">
                <a:solidFill>
                  <a:srgbClr val="FFFFFF"/>
                </a:solidFill>
                <a:ea typeface="ＭＳ Ｐゴシック" charset="0"/>
                <a:cs typeface="ＭＳ Ｐゴシック" charset="0"/>
              </a:rPr>
              <a:t>Personal</a:t>
            </a:r>
            <a:r>
              <a:rPr lang="en-US" sz="825" baseline="0" dirty="0">
                <a:solidFill>
                  <a:srgbClr val="FFFFFF"/>
                </a:solidFill>
                <a:ea typeface="ＭＳ Ｐゴシック" charset="0"/>
                <a:cs typeface="ＭＳ Ｐゴシック" charset="0"/>
              </a:rPr>
              <a:t> </a:t>
            </a:r>
            <a:r>
              <a:rPr lang="en-US" sz="825" dirty="0">
                <a:solidFill>
                  <a:srgbClr val="FFFFFF"/>
                </a:solidFill>
                <a:ea typeface="ＭＳ Ｐゴシック" charset="0"/>
                <a:cs typeface="ＭＳ Ｐゴシック" charset="0"/>
              </a:rPr>
              <a:t>Financial Planning</a:t>
            </a:r>
            <a:r>
              <a:rPr lang="en-US" sz="825" baseline="0" dirty="0">
                <a:solidFill>
                  <a:srgbClr val="FFFFFF"/>
                </a:solidFill>
                <a:ea typeface="ＭＳ Ｐゴシック" charset="0"/>
                <a:cs typeface="ＭＳ Ｐゴシック" charset="0"/>
              </a:rPr>
              <a:t> Section</a:t>
            </a:r>
            <a:endParaRPr lang="en-US" sz="600" baseline="30000" dirty="0">
              <a:solidFill>
                <a:srgbClr val="FFFFFF"/>
              </a:solidFill>
              <a:ea typeface="ＭＳ Ｐゴシック" pitchFamily="-112" charset="-128"/>
              <a:cs typeface="ＭＳ Ｐゴシック" pitchFamily="-112" charset="-128"/>
            </a:endParaRPr>
          </a:p>
        </p:txBody>
      </p:sp>
      <p:sp>
        <p:nvSpPr>
          <p:cNvPr id="11" name="Footer Placeholder 8"/>
          <p:cNvSpPr>
            <a:spLocks noGrp="1"/>
          </p:cNvSpPr>
          <p:nvPr>
            <p:ph type="ftr" sz="quarter" idx="4294967295"/>
          </p:nvPr>
        </p:nvSpPr>
        <p:spPr>
          <a:xfrm>
            <a:off x="51674" y="6181725"/>
            <a:ext cx="3048000" cy="349251"/>
          </a:xfrm>
          <a:prstGeom prst="rect">
            <a:avLst/>
          </a:prstGeom>
        </p:spPr>
        <p:txBody>
          <a:bodyPr/>
          <a:lstStyle>
            <a:lvl1pPr>
              <a:defRPr>
                <a:solidFill>
                  <a:schemeClr val="bg1">
                    <a:lumMod val="50000"/>
                  </a:schemeClr>
                </a:solidFill>
              </a:defRPr>
            </a:lvl1pPr>
          </a:lstStyle>
          <a:p>
            <a:r>
              <a:rPr lang="en-US" sz="675"/>
              <a:t>AICPA ENGAGE  </a:t>
            </a:r>
            <a:endParaRPr lang="en-US" sz="675" dirty="0"/>
          </a:p>
        </p:txBody>
      </p:sp>
    </p:spTree>
    <p:extLst>
      <p:ext uri="{BB962C8B-B14F-4D97-AF65-F5344CB8AC3E}">
        <p14:creationId xmlns:p14="http://schemas.microsoft.com/office/powerpoint/2010/main" val="75466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AICPA ENGAGE  </a:t>
            </a:r>
          </a:p>
        </p:txBody>
      </p:sp>
      <p:sp>
        <p:nvSpPr>
          <p:cNvPr id="7" name="Slide Number Placeholder 6"/>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179352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2" name="Rectangle 6"/>
          <p:cNvSpPr txBox="1">
            <a:spLocks noChangeArrowheads="1"/>
          </p:cNvSpPr>
          <p:nvPr userDrawn="1"/>
        </p:nvSpPr>
        <p:spPr>
          <a:xfrm>
            <a:off x="0" y="6567488"/>
            <a:ext cx="9144000" cy="290512"/>
          </a:xfrm>
          <a:prstGeom prst="rect">
            <a:avLst/>
          </a:prstGeom>
          <a:solidFill>
            <a:srgbClr val="470A68"/>
          </a:solidFill>
          <a:ln/>
        </p:spPr>
        <p:txBody>
          <a:bodyPr/>
          <a:lstStyle>
            <a:lvl1pPr marL="1187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defRPr/>
            </a:pPr>
            <a:r>
              <a:rPr lang="en-US" sz="825" dirty="0">
                <a:solidFill>
                  <a:schemeClr val="bg1"/>
                </a:solidFill>
              </a:rPr>
              <a:t>American Institute of CPAs</a:t>
            </a:r>
            <a:r>
              <a:rPr lang="en-US" sz="600" baseline="60000" dirty="0">
                <a:solidFill>
                  <a:schemeClr val="bg1"/>
                </a:solidFill>
              </a:rPr>
              <a:t>®</a:t>
            </a:r>
          </a:p>
        </p:txBody>
      </p:sp>
      <p:sp>
        <p:nvSpPr>
          <p:cNvPr id="15" name="Rectangle 14"/>
          <p:cNvSpPr/>
          <p:nvPr userDrawn="1"/>
        </p:nvSpPr>
        <p:spPr>
          <a:xfrm>
            <a:off x="0" y="-3176"/>
            <a:ext cx="9144000" cy="133351"/>
          </a:xfrm>
          <a:prstGeom prst="rect">
            <a:avLst/>
          </a:prstGeom>
          <a:solidFill>
            <a:srgbClr val="470A68"/>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350">
              <a:solidFill>
                <a:srgbClr val="FFFFFF"/>
              </a:solidFill>
              <a:ea typeface="ＭＳ Ｐゴシック" pitchFamily="-64" charset="-128"/>
              <a:cs typeface="ＭＳ Ｐゴシック" pitchFamily="-64" charset="-128"/>
            </a:endParaRPr>
          </a:p>
        </p:txBody>
      </p:sp>
      <p:pic>
        <p:nvPicPr>
          <p:cNvPr id="14" name="Picture 13" descr="AICPA Web_wht.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49276" y="6604000"/>
            <a:ext cx="660400" cy="22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sz="half" idx="1"/>
          </p:nvPr>
        </p:nvSpPr>
        <p:spPr>
          <a:xfrm>
            <a:off x="505580" y="1494847"/>
            <a:ext cx="4063320" cy="4855496"/>
          </a:xfrm>
          <a:prstGeom prst="rect">
            <a:avLst/>
          </a:prstGeom>
        </p:spPr>
        <p:txBody>
          <a:bodyPr/>
          <a:lstStyle>
            <a:lvl1pPr marL="257175" indent="-257175">
              <a:buClr>
                <a:schemeClr val="accent2"/>
              </a:buClr>
              <a:buFontTx/>
              <a:buBlip>
                <a:blip r:embed="rId3"/>
              </a:buBlip>
              <a:defRPr sz="1800">
                <a:solidFill>
                  <a:srgbClr val="005092"/>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4594302" y="1494847"/>
            <a:ext cx="4063320" cy="4855496"/>
          </a:xfrm>
          <a:prstGeom prst="rect">
            <a:avLst/>
          </a:prstGeom>
        </p:spPr>
        <p:txBody>
          <a:bodyPr/>
          <a:lstStyle>
            <a:lvl1pPr marL="257175" indent="-257175">
              <a:buClr>
                <a:schemeClr val="accent2"/>
              </a:buClr>
              <a:buSzPct val="100000"/>
              <a:buFontTx/>
              <a:buBlip>
                <a:blip r:embed="rId3"/>
              </a:buBlip>
              <a:defRPr sz="1800">
                <a:solidFill>
                  <a:srgbClr val="005092"/>
                </a:solidFill>
              </a:defRPr>
            </a:lvl1pPr>
            <a:lvl2pPr>
              <a:defRPr sz="1500">
                <a:solidFill>
                  <a:srgbClr val="000000"/>
                </a:solidFill>
              </a:defRPr>
            </a:lvl2pPr>
            <a:lvl3pPr>
              <a:defRPr sz="1500">
                <a:solidFill>
                  <a:srgbClr val="000000"/>
                </a:solidFill>
              </a:defRPr>
            </a:lvl3pPr>
            <a:lvl4pPr>
              <a:defRPr sz="1500">
                <a:solidFill>
                  <a:srgbClr val="000000"/>
                </a:solidFill>
              </a:defRPr>
            </a:lvl4pPr>
            <a:lvl5pPr>
              <a:defRPr sz="1500">
                <a:solidFill>
                  <a:srgbClr val="000000"/>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508680" y="353788"/>
            <a:ext cx="8178120" cy="901011"/>
          </a:xfrm>
          <a:prstGeom prst="rect">
            <a:avLst/>
          </a:prstGeom>
        </p:spPr>
        <p:txBody>
          <a:bodyPr anchor="ctr">
            <a:normAutofit/>
          </a:bodyPr>
          <a:lstStyle>
            <a:lvl1pPr algn="l">
              <a:defRPr sz="2400" b="1"/>
            </a:lvl1pPr>
          </a:lstStyle>
          <a:p>
            <a:r>
              <a:rPr lang="en-US"/>
              <a:t>Click to edit Master title style</a:t>
            </a:r>
            <a:endParaRPr lang="en-US" dirty="0"/>
          </a:p>
        </p:txBody>
      </p:sp>
      <p:sp>
        <p:nvSpPr>
          <p:cNvPr id="13" name="Slide Number Placeholder 13"/>
          <p:cNvSpPr>
            <a:spLocks noGrp="1"/>
          </p:cNvSpPr>
          <p:nvPr>
            <p:ph type="sldNum" sz="quarter" idx="10"/>
          </p:nvPr>
        </p:nvSpPr>
        <p:spPr>
          <a:xfrm>
            <a:off x="8506261" y="6519864"/>
            <a:ext cx="471685" cy="365125"/>
          </a:xfrm>
        </p:spPr>
        <p:txBody>
          <a:bodyPr/>
          <a:lstStyle/>
          <a:p>
            <a:fld id="{88A3E2CC-BA8F-834D-B8DA-579F14165F56}" type="slidenum">
              <a:rPr lang="en-US" smtClean="0"/>
              <a:pPr/>
              <a:t>‹#›</a:t>
            </a:fld>
            <a:endParaRPr lang="en-US" dirty="0"/>
          </a:p>
        </p:txBody>
      </p:sp>
      <p:sp>
        <p:nvSpPr>
          <p:cNvPr id="10" name="Rectangle 6"/>
          <p:cNvSpPr txBox="1">
            <a:spLocks noChangeArrowheads="1"/>
          </p:cNvSpPr>
          <p:nvPr userDrawn="1"/>
        </p:nvSpPr>
        <p:spPr>
          <a:xfrm>
            <a:off x="5324967" y="6567488"/>
            <a:ext cx="3181295" cy="290512"/>
          </a:xfrm>
          <a:prstGeom prst="rect">
            <a:avLst/>
          </a:prstGeom>
          <a:ln/>
        </p:spPr>
        <p:txBody>
          <a:bodyPr/>
          <a:lstStyle>
            <a:lvl1pPr>
              <a:defRPr sz="1100"/>
            </a:lvl1pPr>
          </a:lstStyle>
          <a:p>
            <a:pPr algn="r">
              <a:defRPr/>
            </a:pPr>
            <a:r>
              <a:rPr lang="en-US" sz="825" dirty="0">
                <a:solidFill>
                  <a:srgbClr val="FFFFFF"/>
                </a:solidFill>
                <a:ea typeface="ＭＳ Ｐゴシック" charset="0"/>
                <a:cs typeface="ＭＳ Ｐゴシック" charset="0"/>
              </a:rPr>
              <a:t>Personal</a:t>
            </a:r>
            <a:r>
              <a:rPr lang="en-US" sz="825" baseline="0" dirty="0">
                <a:solidFill>
                  <a:srgbClr val="FFFFFF"/>
                </a:solidFill>
                <a:ea typeface="ＭＳ Ｐゴシック" charset="0"/>
                <a:cs typeface="ＭＳ Ｐゴシック" charset="0"/>
              </a:rPr>
              <a:t> </a:t>
            </a:r>
            <a:r>
              <a:rPr lang="en-US" sz="825" dirty="0">
                <a:solidFill>
                  <a:srgbClr val="FFFFFF"/>
                </a:solidFill>
                <a:ea typeface="ＭＳ Ｐゴシック" charset="0"/>
                <a:cs typeface="ＭＳ Ｐゴシック" charset="0"/>
              </a:rPr>
              <a:t>Financial Planning</a:t>
            </a:r>
            <a:r>
              <a:rPr lang="en-US" sz="825" baseline="0" dirty="0">
                <a:solidFill>
                  <a:srgbClr val="FFFFFF"/>
                </a:solidFill>
                <a:ea typeface="ＭＳ Ｐゴシック" charset="0"/>
                <a:cs typeface="ＭＳ Ｐゴシック" charset="0"/>
              </a:rPr>
              <a:t> Section</a:t>
            </a:r>
            <a:endParaRPr lang="en-US" sz="600" baseline="30000" dirty="0">
              <a:solidFill>
                <a:srgbClr val="FFFFFF"/>
              </a:solidFill>
              <a:ea typeface="ＭＳ Ｐゴシック" pitchFamily="-112" charset="-128"/>
              <a:cs typeface="ＭＳ Ｐゴシック" pitchFamily="-112" charset="-128"/>
            </a:endParaRPr>
          </a:p>
        </p:txBody>
      </p:sp>
      <p:sp>
        <p:nvSpPr>
          <p:cNvPr id="11" name="Footer Placeholder 8"/>
          <p:cNvSpPr>
            <a:spLocks noGrp="1"/>
          </p:cNvSpPr>
          <p:nvPr>
            <p:ph type="ftr" sz="quarter" idx="4294967295"/>
          </p:nvPr>
        </p:nvSpPr>
        <p:spPr>
          <a:xfrm>
            <a:off x="51674" y="6181725"/>
            <a:ext cx="3048000" cy="349251"/>
          </a:xfrm>
          <a:prstGeom prst="rect">
            <a:avLst/>
          </a:prstGeom>
        </p:spPr>
        <p:txBody>
          <a:bodyPr/>
          <a:lstStyle>
            <a:lvl1pPr>
              <a:defRPr>
                <a:solidFill>
                  <a:schemeClr val="bg1">
                    <a:lumMod val="50000"/>
                  </a:schemeClr>
                </a:solidFill>
              </a:defRPr>
            </a:lvl1pPr>
          </a:lstStyle>
          <a:p>
            <a:r>
              <a:rPr lang="en-US" sz="675"/>
              <a:t>AICPA ENGAGE  </a:t>
            </a:r>
            <a:endParaRPr lang="en-US" sz="675" dirty="0"/>
          </a:p>
        </p:txBody>
      </p:sp>
    </p:spTree>
    <p:extLst>
      <p:ext uri="{BB962C8B-B14F-4D97-AF65-F5344CB8AC3E}">
        <p14:creationId xmlns:p14="http://schemas.microsoft.com/office/powerpoint/2010/main" val="2336668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BENY background master page2.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 name="Title 8"/>
          <p:cNvSpPr>
            <a:spLocks noGrp="1"/>
          </p:cNvSpPr>
          <p:nvPr>
            <p:ph type="ctrTitle"/>
          </p:nvPr>
        </p:nvSpPr>
        <p:spPr>
          <a:xfrm>
            <a:off x="533400" y="1905000"/>
            <a:ext cx="7851648" cy="12954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000" b="1">
                <a:ln>
                  <a:noFill/>
                </a:ln>
                <a:solidFill>
                  <a:schemeClr val="accent3">
                    <a:tint val="90000"/>
                    <a:satMod val="12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defRPr>
            </a:lvl1pPr>
          </a:lstStyle>
          <a:p>
            <a:r>
              <a:rPr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Tree>
    <p:extLst>
      <p:ext uri="{BB962C8B-B14F-4D97-AF65-F5344CB8AC3E}">
        <p14:creationId xmlns:p14="http://schemas.microsoft.com/office/powerpoint/2010/main" val="111938909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9694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58955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05000"/>
            <a:ext cx="4040188" cy="609600"/>
          </a:xfrm>
        </p:spPr>
        <p:txBody>
          <a:bodyPr lIns="45720" tIns="0" rIns="45720" bIns="0" anchor="ctr">
            <a:noAutofit/>
          </a:bodyP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4" name="Text Placeholder 3"/>
          <p:cNvSpPr>
            <a:spLocks noGrp="1"/>
          </p:cNvSpPr>
          <p:nvPr>
            <p:ph type="body" sz="half" idx="3"/>
          </p:nvPr>
        </p:nvSpPr>
        <p:spPr>
          <a:xfrm>
            <a:off x="4645025" y="1905000"/>
            <a:ext cx="4041775" cy="609600"/>
          </a:xfrm>
        </p:spPr>
        <p:txBody>
          <a:bodyPr lIns="45720" tIns="0" rIns="45720" bIns="0" anchor="ctr"/>
          <a:lstStyle>
            <a:lvl1pPr marL="0" indent="0">
              <a:buNone/>
              <a:defRPr sz="2400" b="1" cap="none" baseline="0">
                <a:solidFill>
                  <a:srgbClr val="002060"/>
                </a:solidFill>
                <a:effectLst/>
              </a:defRPr>
            </a:lvl1pPr>
            <a:lvl2pPr>
              <a:buNone/>
              <a:defRPr sz="2000" b="1"/>
            </a:lvl2pPr>
            <a:lvl3pPr>
              <a:buNone/>
              <a:defRPr sz="1800" b="1"/>
            </a:lvl3pPr>
            <a:lvl4pPr>
              <a:buNone/>
              <a:defRPr sz="1600" b="1"/>
            </a:lvl4pPr>
            <a:lvl5pPr>
              <a:buNone/>
              <a:defRPr sz="1600" b="1"/>
            </a:lvl5pPr>
          </a:lstStyle>
          <a:p>
            <a:pPr lvl="0"/>
            <a:r>
              <a:rPr lang="en-US" dirty="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159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5036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2743200" cy="1162050"/>
          </a:xfrm>
          <a:prstGeom prst="rect">
            <a:avLst/>
          </a:prstGeom>
        </p:spPr>
        <p:txBody>
          <a:bodyPr lIns="0" anchor="b">
            <a:noAutofit/>
          </a:bodyPr>
          <a:lstStyle>
            <a:lvl1pPr algn="l" rtl="0">
              <a:spcBef>
                <a:spcPct val="0"/>
              </a:spcBef>
              <a:buNone/>
              <a:defRPr sz="2600" b="0">
                <a:ln>
                  <a:noFill/>
                </a:ln>
                <a:solidFill>
                  <a:srgbClr val="002060"/>
                </a:solidFill>
                <a:effectLst/>
                <a:latin typeface="Times New Roman" pitchFamily="18" charset="0"/>
                <a:ea typeface="+mj-ea"/>
                <a:cs typeface="Times New Roman" pitchFamily="18" charset="0"/>
              </a:defRPr>
            </a:lvl1pPr>
          </a:lstStyle>
          <a:p>
            <a:r>
              <a:rPr lang="en-US" dirty="0"/>
              <a:t>Click to edit Master title style</a:t>
            </a:r>
          </a:p>
        </p:txBody>
      </p:sp>
      <p:sp>
        <p:nvSpPr>
          <p:cNvPr id="3" name="Text Placeholder 2"/>
          <p:cNvSpPr>
            <a:spLocks noGrp="1"/>
          </p:cNvSpPr>
          <p:nvPr>
            <p:ph type="body" idx="2"/>
          </p:nvPr>
        </p:nvSpPr>
        <p:spPr>
          <a:xfrm>
            <a:off x="685800" y="3352800"/>
            <a:ext cx="2743200" cy="28956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dirty="0"/>
              <a:t>Click to edit Master text styles</a:t>
            </a:r>
          </a:p>
        </p:txBody>
      </p:sp>
      <p:sp>
        <p:nvSpPr>
          <p:cNvPr id="4" name="Content Placeholder 3"/>
          <p:cNvSpPr>
            <a:spLocks noGrp="1"/>
          </p:cNvSpPr>
          <p:nvPr>
            <p:ph sz="half" idx="1"/>
          </p:nvPr>
        </p:nvSpPr>
        <p:spPr>
          <a:xfrm>
            <a:off x="3575050" y="1981200"/>
            <a:ext cx="5111750" cy="4267200"/>
          </a:xfrm>
        </p:spPr>
        <p:txBody>
          <a:bodyPr tIns="0"/>
          <a:lstStyle>
            <a:lvl1pPr>
              <a:defRPr sz="2800"/>
            </a:lvl1pPr>
            <a:lvl2pPr>
              <a:defRPr sz="26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8499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7" name="Freeform 9"/>
          <p:cNvSpPr>
            <a:spLocks/>
          </p:cNvSpPr>
          <p:nvPr userDrawn="1"/>
        </p:nvSpPr>
        <p:spPr bwMode="auto">
          <a:xfrm flipV="1">
            <a:off x="-19050"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8" name="Freeform 10"/>
          <p:cNvSpPr>
            <a:spLocks/>
          </p:cNvSpPr>
          <p:nvPr/>
        </p:nvSpPr>
        <p:spPr bwMode="auto">
          <a:xfrm flipV="1">
            <a:off x="4381500" y="6019800"/>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solidFill>
                <a:srgbClr val="FFFFFF"/>
              </a:solidFill>
            </a:endParaRPr>
          </a:p>
        </p:txBody>
      </p:sp>
      <p:sp>
        <p:nvSpPr>
          <p:cNvPr id="2" name="Title 1"/>
          <p:cNvSpPr>
            <a:spLocks noGrp="1"/>
          </p:cNvSpPr>
          <p:nvPr>
            <p:ph type="title"/>
          </p:nvPr>
        </p:nvSpPr>
        <p:spPr>
          <a:xfrm>
            <a:off x="609600" y="1176996"/>
            <a:ext cx="2212848" cy="1582621"/>
          </a:xfrm>
          <a:prstGeom prst="rect">
            <a:avLst/>
          </a:prstGeom>
        </p:spPr>
        <p:txBody>
          <a:bodyPr vert="horz" lIns="45720" tIns="45720" rIns="45720" bIns="45720" anchor="b"/>
          <a:lstStyle>
            <a:lvl1pPr algn="l">
              <a:buNone/>
              <a:defRPr sz="2000" b="1">
                <a:solidFill>
                  <a:srgbClr val="002060"/>
                </a:solidFill>
              </a:defRPr>
            </a:lvl1pPr>
          </a:lstStyle>
          <a:p>
            <a:r>
              <a:rPr lang="en-US" dirty="0"/>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dirty="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Tree>
    <p:extLst>
      <p:ext uri="{BB962C8B-B14F-4D97-AF65-F5344CB8AC3E}">
        <p14:creationId xmlns:p14="http://schemas.microsoft.com/office/powerpoint/2010/main" val="772376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1167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723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AICPA ENGAGE  </a:t>
            </a:r>
          </a:p>
        </p:txBody>
      </p:sp>
      <p:sp>
        <p:nvSpPr>
          <p:cNvPr id="9" name="Slide Number Placeholder 8"/>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773597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60853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3934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84922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14563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29917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21099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840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404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474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960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AICPA ENGAGE  </a:t>
            </a:r>
          </a:p>
        </p:txBody>
      </p:sp>
      <p:sp>
        <p:nvSpPr>
          <p:cNvPr id="5" name="Slide Number Placeholder 4"/>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14629674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92218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1600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2553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AICPA ENGAGE  </a:t>
            </a:r>
            <a:endParaRPr lang="en-US" dirty="0"/>
          </a:p>
        </p:txBody>
      </p:sp>
      <p:sp>
        <p:nvSpPr>
          <p:cNvPr id="4" name="Slide Number Placeholder 3"/>
          <p:cNvSpPr>
            <a:spLocks noGrp="1"/>
          </p:cNvSpPr>
          <p:nvPr>
            <p:ph type="sldNum" sz="quarter" idx="12"/>
          </p:nvPr>
        </p:nvSpPr>
        <p:spPr/>
        <p:txBody>
          <a:bodyPr/>
          <a:lstStyle/>
          <a:p>
            <a:fld id="{BFE4917E-505F-4F36-9C1D-F00283E1D627}" type="slidenum">
              <a:rPr lang="en-US" smtClean="0"/>
              <a:pPr/>
              <a:t>‹#›</a:t>
            </a:fld>
            <a:endParaRPr lang="en-US" dirty="0"/>
          </a:p>
        </p:txBody>
      </p:sp>
      <p:sp>
        <p:nvSpPr>
          <p:cNvPr id="8" name="Text Placeholder 7"/>
          <p:cNvSpPr>
            <a:spLocks noGrp="1"/>
          </p:cNvSpPr>
          <p:nvPr>
            <p:ph type="body" sz="quarter" idx="13"/>
          </p:nvPr>
        </p:nvSpPr>
        <p:spPr>
          <a:xfrm>
            <a:off x="4572000" y="0"/>
            <a:ext cx="4572000" cy="533400"/>
          </a:xfrm>
        </p:spPr>
        <p:txBody>
          <a:bodyPr/>
          <a:lstStyle>
            <a:lvl1pPr>
              <a:buNone/>
              <a:defRPr b="1"/>
            </a:lvl1pPr>
            <a:lvl2pPr>
              <a:buNone/>
              <a:defRPr b="1"/>
            </a:lvl2pPr>
            <a:lvl3pPr>
              <a:buNone/>
              <a:defRPr b="1"/>
            </a:lvl3pPr>
            <a:lvl4pPr>
              <a:buNone/>
              <a:defRPr b="1"/>
            </a:lvl4pPr>
            <a:lvl5pPr>
              <a:buNone/>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80713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E05B77-EB3B-49BB-8336-B489F811FF2A}"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18127610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D765C-4568-4BF4-8E06-AE6C4963545E}"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2910244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C06286-BAE0-4C4A-BEA2-4AA22E567556}"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168349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BDA39F-FFEC-46FB-B6D7-2EE2A64C5782}"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9289126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F3EAB8-B63C-4BE1-BB16-87C4113A6329}" type="datetime1">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1332485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43511A-E798-40AB-AD80-696FBC316FC2}" type="datetime1">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131845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AICPA ENGAGE  </a:t>
            </a:r>
          </a:p>
        </p:txBody>
      </p:sp>
      <p:sp>
        <p:nvSpPr>
          <p:cNvPr id="4" name="Slide Number Placeholder 3"/>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41020950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82109-8486-4BA8-BB84-F97E9A35FEA0}" type="datetime1">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2131476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B78B4F-CA51-42F2-A0C0-A731CC15070E}"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11839000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86287D-6D50-4F70-9022-B8BD9DDDE16A}" type="datetime1">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42563174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1A9118-F7C3-4199-A520-8D914F5F2994}"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32450648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D668A-F121-4350-945B-8C5DB6CF3867}" type="datetime1">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585D58-C48C-4C48-BF75-6DD20409C896}" type="slidenum">
              <a:rPr lang="en-US" smtClean="0"/>
              <a:t>‹#›</a:t>
            </a:fld>
            <a:endParaRPr lang="en-US"/>
          </a:p>
        </p:txBody>
      </p:sp>
    </p:spTree>
    <p:extLst>
      <p:ext uri="{BB962C8B-B14F-4D97-AF65-F5344CB8AC3E}">
        <p14:creationId xmlns:p14="http://schemas.microsoft.com/office/powerpoint/2010/main" val="70487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AICPA ENGAGE  </a:t>
            </a:r>
          </a:p>
        </p:txBody>
      </p:sp>
      <p:sp>
        <p:nvSpPr>
          <p:cNvPr id="7" name="Slide Number Placeholder 6"/>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3788706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AICPA ENGAGE  </a:t>
            </a:r>
          </a:p>
        </p:txBody>
      </p:sp>
      <p:sp>
        <p:nvSpPr>
          <p:cNvPr id="7" name="Slide Number Placeholder 6"/>
          <p:cNvSpPr>
            <a:spLocks noGrp="1"/>
          </p:cNvSpPr>
          <p:nvPr>
            <p:ph type="sldNum" sz="quarter" idx="12"/>
          </p:nvPr>
        </p:nvSpPr>
        <p:spPr/>
        <p:txBody>
          <a:bodyPr/>
          <a:lstStyle/>
          <a:p>
            <a:fld id="{79E6BBA7-545C-48A5-AEAB-8917EB9DEBB0}" type="slidenum">
              <a:rPr lang="en-US" smtClean="0"/>
              <a:t>‹#›</a:t>
            </a:fld>
            <a:endParaRPr lang="en-US"/>
          </a:p>
        </p:txBody>
      </p:sp>
    </p:spTree>
    <p:extLst>
      <p:ext uri="{BB962C8B-B14F-4D97-AF65-F5344CB8AC3E}">
        <p14:creationId xmlns:p14="http://schemas.microsoft.com/office/powerpoint/2010/main" val="273233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image" Target="../media/image14.png"/><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image" Target="../media/image13.png"/><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heme" Target="../theme/theme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AICPA ENGAGE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6BBA7-545C-48A5-AEAB-8917EB9DEBB0}" type="slidenum">
              <a:rPr lang="en-US" smtClean="0"/>
              <a:t>‹#›</a:t>
            </a:fld>
            <a:endParaRPr lang="en-US"/>
          </a:p>
        </p:txBody>
      </p:sp>
    </p:spTree>
    <p:extLst>
      <p:ext uri="{BB962C8B-B14F-4D97-AF65-F5344CB8AC3E}">
        <p14:creationId xmlns:p14="http://schemas.microsoft.com/office/powerpoint/2010/main" val="1645738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AICPA ENGAGE  </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85D58-C48C-4C48-BF75-6DD20409C896}" type="slidenum">
              <a:rPr lang="en-US" smtClean="0"/>
              <a:t>‹#›</a:t>
            </a:fld>
            <a:endParaRPr lang="en-US"/>
          </a:p>
        </p:txBody>
      </p:sp>
    </p:spTree>
    <p:extLst>
      <p:ext uri="{BB962C8B-B14F-4D97-AF65-F5344CB8AC3E}">
        <p14:creationId xmlns:p14="http://schemas.microsoft.com/office/powerpoint/2010/main" val="1289950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AICPA ENGAGE  </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BB8BA-9C6A-4A48-A369-70FBD2FA98DA}" type="slidenum">
              <a:rPr lang="en-US" smtClean="0"/>
              <a:t>‹#›</a:t>
            </a:fld>
            <a:endParaRPr lang="en-US"/>
          </a:p>
        </p:txBody>
      </p:sp>
    </p:spTree>
    <p:extLst>
      <p:ext uri="{BB962C8B-B14F-4D97-AF65-F5344CB8AC3E}">
        <p14:creationId xmlns:p14="http://schemas.microsoft.com/office/powerpoint/2010/main" val="851377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Lucida Grande"/>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6"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dirty="0">
              <a:solidFill>
                <a:srgbClr val="FFFFFF">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r>
              <a:rPr lang="en-US">
                <a:solidFill>
                  <a:srgbClr val="FFFFFF">
                    <a:shade val="90000"/>
                  </a:srgbClr>
                </a:solidFill>
              </a:rPr>
              <a:t>AICPA ENGAGE  </a:t>
            </a:r>
            <a:endParaRPr lang="en-US" dirty="0">
              <a:solidFill>
                <a:srgbClr val="FFFFFF">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E7772CB-F5FE-473B-9CF5-7807F58012E9}" type="slidenum">
              <a:rPr lang="en-US">
                <a:solidFill>
                  <a:srgbClr val="FFFFFF">
                    <a:shade val="90000"/>
                  </a:srgbClr>
                </a:solidFill>
              </a:rPr>
              <a:pPr>
                <a:defRPr/>
              </a:pPr>
              <a:t>‹#›</a:t>
            </a:fld>
            <a:endParaRPr lang="en-US" dirty="0">
              <a:solidFill>
                <a:srgbClr val="FFFFFF">
                  <a:shade val="90000"/>
                </a:srgbClr>
              </a:solidFill>
            </a:endParaRPr>
          </a:p>
        </p:txBody>
      </p:sp>
      <p:pic>
        <p:nvPicPr>
          <p:cNvPr id="1030" name="Picture 13"/>
          <p:cNvPicPr>
            <a:picLocks noChangeAspect="1" noChangeArrowheads="1"/>
          </p:cNvPicPr>
          <p:nvPr/>
        </p:nvPicPr>
        <p:blipFill>
          <a:blip r:embed="rId25" cstate="print"/>
          <a:srcRect/>
          <a:stretch>
            <a:fillRect/>
          </a:stretch>
        </p:blipFill>
        <p:spPr bwMode="auto">
          <a:xfrm>
            <a:off x="3429000" y="228600"/>
            <a:ext cx="5410200" cy="1143000"/>
          </a:xfrm>
          <a:prstGeom prst="rect">
            <a:avLst/>
          </a:prstGeom>
          <a:noFill/>
          <a:ln w="9525">
            <a:noFill/>
            <a:miter lim="800000"/>
            <a:headEnd/>
            <a:tailEnd/>
          </a:ln>
        </p:spPr>
      </p:pic>
      <p:pic>
        <p:nvPicPr>
          <p:cNvPr id="1031" name="Picture 3"/>
          <p:cNvPicPr>
            <a:picLocks noChangeAspect="1" noChangeArrowheads="1"/>
          </p:cNvPicPr>
          <p:nvPr/>
        </p:nvPicPr>
        <p:blipFill>
          <a:blip r:embed="rId26" cstate="print"/>
          <a:srcRect/>
          <a:stretch>
            <a:fillRect/>
          </a:stretch>
        </p:blipFill>
        <p:spPr bwMode="auto">
          <a:xfrm>
            <a:off x="304800" y="228600"/>
            <a:ext cx="3125788" cy="1143000"/>
          </a:xfrm>
          <a:prstGeom prst="rect">
            <a:avLst/>
          </a:prstGeom>
          <a:noFill/>
          <a:ln w="9525">
            <a:noFill/>
            <a:miter lim="800000"/>
            <a:headEnd/>
            <a:tailEnd/>
          </a:ln>
        </p:spPr>
      </p:pic>
    </p:spTree>
    <p:extLst>
      <p:ext uri="{BB962C8B-B14F-4D97-AF65-F5344CB8AC3E}">
        <p14:creationId xmlns:p14="http://schemas.microsoft.com/office/powerpoint/2010/main" val="140676787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Lst>
  <p:hf hdr="0" ftr="0" dt="0"/>
  <p:txStyles>
    <p:titleStyle>
      <a:lvl1pPr algn="l" rtl="0" eaLnBrk="0" fontAlgn="base" hangingPunct="0">
        <a:spcBef>
          <a:spcPct val="0"/>
        </a:spcBef>
        <a:spcAft>
          <a:spcPct val="0"/>
        </a:spcAft>
        <a:defRPr sz="3600" kern="1200">
          <a:solidFill>
            <a:srgbClr val="002060"/>
          </a:solidFill>
          <a:latin typeface="Times New Roman" pitchFamily="18" charset="0"/>
          <a:ea typeface="+mj-ea"/>
          <a:cs typeface="Times New Roman" pitchFamily="18" charset="0"/>
        </a:defRPr>
      </a:lvl1pPr>
      <a:lvl2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2pPr>
      <a:lvl3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3pPr>
      <a:lvl4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4pPr>
      <a:lvl5pPr algn="l" rtl="0" eaLnBrk="0" fontAlgn="base" hangingPunct="0">
        <a:spcBef>
          <a:spcPct val="0"/>
        </a:spcBef>
        <a:spcAft>
          <a:spcPct val="0"/>
        </a:spcAft>
        <a:defRPr sz="3600">
          <a:solidFill>
            <a:srgbClr val="002060"/>
          </a:solidFill>
          <a:latin typeface="Times New Roman" pitchFamily="18" charset="0"/>
          <a:cs typeface="Times New Roman" pitchFamily="18" charset="0"/>
        </a:defRPr>
      </a:lvl5pPr>
      <a:lvl6pPr marL="457200" algn="l" rtl="0" fontAlgn="base">
        <a:spcBef>
          <a:spcPct val="0"/>
        </a:spcBef>
        <a:spcAft>
          <a:spcPct val="0"/>
        </a:spcAft>
        <a:defRPr sz="3600">
          <a:solidFill>
            <a:srgbClr val="002060"/>
          </a:solidFill>
          <a:latin typeface="Times New Roman" pitchFamily="18" charset="0"/>
          <a:cs typeface="Times New Roman" pitchFamily="18" charset="0"/>
        </a:defRPr>
      </a:lvl6pPr>
      <a:lvl7pPr marL="914400" algn="l" rtl="0" fontAlgn="base">
        <a:spcBef>
          <a:spcPct val="0"/>
        </a:spcBef>
        <a:spcAft>
          <a:spcPct val="0"/>
        </a:spcAft>
        <a:defRPr sz="3600">
          <a:solidFill>
            <a:srgbClr val="002060"/>
          </a:solidFill>
          <a:latin typeface="Times New Roman" pitchFamily="18" charset="0"/>
          <a:cs typeface="Times New Roman" pitchFamily="18" charset="0"/>
        </a:defRPr>
      </a:lvl7pPr>
      <a:lvl8pPr marL="1371600" algn="l" rtl="0" fontAlgn="base">
        <a:spcBef>
          <a:spcPct val="0"/>
        </a:spcBef>
        <a:spcAft>
          <a:spcPct val="0"/>
        </a:spcAft>
        <a:defRPr sz="3600">
          <a:solidFill>
            <a:srgbClr val="002060"/>
          </a:solidFill>
          <a:latin typeface="Times New Roman" pitchFamily="18" charset="0"/>
          <a:cs typeface="Times New Roman" pitchFamily="18" charset="0"/>
        </a:defRPr>
      </a:lvl8pPr>
      <a:lvl9pPr marL="1828800" algn="l" rtl="0" fontAlgn="base">
        <a:spcBef>
          <a:spcPct val="0"/>
        </a:spcBef>
        <a:spcAft>
          <a:spcPct val="0"/>
        </a:spcAft>
        <a:defRPr sz="3600">
          <a:solidFill>
            <a:srgbClr val="002060"/>
          </a:solidFill>
          <a:latin typeface="Times New Roman" pitchFamily="18" charset="0"/>
          <a:cs typeface="Times New Roman" pitchFamily="18" charset="0"/>
        </a:defRPr>
      </a:lvl9pPr>
    </p:titleStyle>
    <p:bodyStyle>
      <a:lvl1pPr marL="273050" indent="-273050" algn="l" rtl="0" eaLnBrk="0" fontAlgn="base" hangingPunct="0">
        <a:spcBef>
          <a:spcPct val="20000"/>
        </a:spcBef>
        <a:spcAft>
          <a:spcPct val="0"/>
        </a:spcAft>
        <a:buClr>
          <a:srgbClr val="FFFCD1"/>
        </a:buClr>
        <a:buSzPct val="95000"/>
        <a:buFont typeface="Wingdings 2" pitchFamily="18" charset="2"/>
        <a:buChar char=""/>
        <a:defRPr sz="2600" kern="1200">
          <a:solidFill>
            <a:srgbClr val="002060"/>
          </a:solidFill>
          <a:latin typeface="Times New Roman" pitchFamily="18" charset="0"/>
          <a:ea typeface="+mn-ea"/>
          <a:cs typeface="Times New Roman" pitchFamily="18"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rgbClr val="002060"/>
          </a:solidFill>
          <a:latin typeface="Times New Roman" pitchFamily="18" charset="0"/>
          <a:ea typeface="+mn-ea"/>
          <a:cs typeface="Times New Roman" pitchFamily="18" charset="0"/>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rgbClr val="002060"/>
          </a:solidFill>
          <a:latin typeface="Times New Roman" pitchFamily="18" charset="0"/>
          <a:ea typeface="+mn-ea"/>
          <a:cs typeface="Times New Roman" pitchFamily="18" charset="0"/>
        </a:defRPr>
      </a:lvl3pPr>
      <a:lvl4pPr marL="1187450" indent="-209550" algn="l" rtl="0" eaLnBrk="0" fontAlgn="base" hangingPunct="0">
        <a:spcBef>
          <a:spcPct val="20000"/>
        </a:spcBef>
        <a:spcAft>
          <a:spcPct val="0"/>
        </a:spcAft>
        <a:buClr>
          <a:srgbClr val="FFFCD1"/>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4pPr>
      <a:lvl5pPr marL="1462088" indent="-209550" algn="l" rtl="0" eaLnBrk="0" fontAlgn="base" hangingPunct="0">
        <a:spcBef>
          <a:spcPct val="20000"/>
        </a:spcBef>
        <a:spcAft>
          <a:spcPct val="0"/>
        </a:spcAft>
        <a:buClr>
          <a:srgbClr val="002060"/>
        </a:buClr>
        <a:buSzPct val="65000"/>
        <a:buFont typeface="Wingdings 2" pitchFamily="18" charset="2"/>
        <a:buChar char=""/>
        <a:defRPr sz="2000" kern="1200">
          <a:solidFill>
            <a:srgbClr val="002060"/>
          </a:solidFill>
          <a:latin typeface="Times New Roman" pitchFamily="18" charset="0"/>
          <a:ea typeface="+mn-ea"/>
          <a:cs typeface="Times New Roman" pitchFamily="18"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6E3B5-C01D-4CFB-AFE4-76E92242F6BE}" type="datetime1">
              <a:rPr lang="en-US" smtClean="0"/>
              <a:t>5/1/2019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85D58-C48C-4C48-BF75-6DD20409C896}" type="slidenum">
              <a:rPr lang="en-US" smtClean="0"/>
              <a:t>‹#›</a:t>
            </a:fld>
            <a:endParaRPr lang="en-US"/>
          </a:p>
        </p:txBody>
      </p:sp>
    </p:spTree>
    <p:extLst>
      <p:ext uri="{BB962C8B-B14F-4D97-AF65-F5344CB8AC3E}">
        <p14:creationId xmlns:p14="http://schemas.microsoft.com/office/powerpoint/2010/main" val="239084444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5562600"/>
            <a:ext cx="9144000" cy="1295400"/>
            <a:chOff x="0" y="5562600"/>
            <a:chExt cx="9144000" cy="1295400"/>
          </a:xfrm>
        </p:grpSpPr>
        <p:sp>
          <p:nvSpPr>
            <p:cNvPr id="20" name="Rectangle 19"/>
            <p:cNvSpPr/>
            <p:nvPr/>
          </p:nvSpPr>
          <p:spPr>
            <a:xfrm>
              <a:off x="0" y="5715000"/>
              <a:ext cx="9144000" cy="1143000"/>
            </a:xfrm>
            <a:prstGeom prst="rect">
              <a:avLst/>
            </a:prstGeom>
            <a:solidFill>
              <a:srgbClr val="840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5619750"/>
              <a:ext cx="9144000" cy="952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85800" y="5762625"/>
              <a:ext cx="1409700" cy="1047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23950" y="5562600"/>
              <a:ext cx="2667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238250" y="5715000"/>
            <a:ext cx="790575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28"/>
          <p:cNvSpPr>
            <a:spLocks noGrp="1"/>
          </p:cNvSpPr>
          <p:nvPr>
            <p:ph type="ctrTitle"/>
          </p:nvPr>
        </p:nvSpPr>
        <p:spPr>
          <a:xfrm>
            <a:off x="352784" y="304801"/>
            <a:ext cx="8229600" cy="1828800"/>
          </a:xfrm>
        </p:spPr>
        <p:txBody>
          <a:bodyPr>
            <a:noAutofit/>
          </a:bodyPr>
          <a:lstStyle/>
          <a:p>
            <a:pPr algn="l"/>
            <a:r>
              <a:rPr lang="en-US" sz="3500" b="1" dirty="0">
                <a:solidFill>
                  <a:srgbClr val="840A4D"/>
                </a:solidFill>
                <a:latin typeface="Garamond" panose="02020404030301010803" pitchFamily="18" charset="0"/>
              </a:rPr>
              <a:t>Estate Planning for the 99% of Us</a:t>
            </a:r>
            <a:br>
              <a:rPr lang="en-US" sz="3500" b="1" dirty="0">
                <a:solidFill>
                  <a:srgbClr val="840A4D"/>
                </a:solidFill>
                <a:latin typeface="Garamond" panose="02020404030301010803" pitchFamily="18" charset="0"/>
              </a:rPr>
            </a:br>
            <a:r>
              <a:rPr lang="en-US" sz="2500" dirty="0">
                <a:solidFill>
                  <a:srgbClr val="840A4D"/>
                </a:solidFill>
                <a:latin typeface="Garamond" panose="02020404030301010803" pitchFamily="18" charset="0"/>
              </a:rPr>
              <a:t>(For Estates Under $11.4 Million)</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5837914"/>
            <a:ext cx="1870387" cy="594360"/>
          </a:xfrm>
          <a:prstGeom prst="rect">
            <a:avLst/>
          </a:prstGeom>
        </p:spPr>
      </p:pic>
      <p:sp>
        <p:nvSpPr>
          <p:cNvPr id="16" name="TextBox 15"/>
          <p:cNvSpPr txBox="1"/>
          <p:nvPr/>
        </p:nvSpPr>
        <p:spPr>
          <a:xfrm>
            <a:off x="6490386" y="655518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17" name="Subtitle 5"/>
          <p:cNvSpPr>
            <a:spLocks noGrp="1"/>
          </p:cNvSpPr>
          <p:nvPr>
            <p:ph type="subTitle" idx="4294967295"/>
          </p:nvPr>
        </p:nvSpPr>
        <p:spPr>
          <a:xfrm>
            <a:off x="372035" y="2362200"/>
            <a:ext cx="6324600" cy="3382338"/>
          </a:xfrm>
        </p:spPr>
        <p:txBody>
          <a:bodyPr>
            <a:normAutofit/>
          </a:bodyPr>
          <a:lstStyle/>
          <a:p>
            <a:pPr>
              <a:spcBef>
                <a:spcPts val="300"/>
              </a:spcBef>
              <a:buNone/>
            </a:pPr>
            <a:r>
              <a:rPr lang="en-US" sz="2000" i="1" dirty="0">
                <a:solidFill>
                  <a:srgbClr val="080808"/>
                </a:solidFill>
                <a:latin typeface="Calibri"/>
                <a:cs typeface="Calibri"/>
              </a:rPr>
              <a:t>Presented To:</a:t>
            </a:r>
          </a:p>
          <a:p>
            <a:pPr>
              <a:spcBef>
                <a:spcPts val="300"/>
              </a:spcBef>
              <a:buNone/>
            </a:pPr>
            <a:r>
              <a:rPr lang="en-US" sz="2000" dirty="0">
                <a:solidFill>
                  <a:srgbClr val="080808"/>
                </a:solidFill>
                <a:cs typeface="Calibri"/>
              </a:rPr>
              <a:t>Spokane Estate Planning Council</a:t>
            </a:r>
          </a:p>
          <a:p>
            <a:pPr>
              <a:spcBef>
                <a:spcPts val="300"/>
              </a:spcBef>
              <a:buNone/>
            </a:pPr>
            <a:r>
              <a:rPr lang="en-US" sz="2000" dirty="0">
                <a:solidFill>
                  <a:srgbClr val="080808"/>
                </a:solidFill>
                <a:cs typeface="Calibri"/>
              </a:rPr>
              <a:t>May 14</a:t>
            </a:r>
            <a:r>
              <a:rPr lang="en-US" sz="2000" dirty="0">
                <a:solidFill>
                  <a:srgbClr val="080808"/>
                </a:solidFill>
                <a:latin typeface="Calibri"/>
                <a:cs typeface="Calibri"/>
              </a:rPr>
              <a:t>, 2019</a:t>
            </a:r>
          </a:p>
          <a:p>
            <a:pPr>
              <a:buNone/>
            </a:pPr>
            <a:endParaRPr lang="en-US" sz="2000" i="1" dirty="0">
              <a:solidFill>
                <a:srgbClr val="080808"/>
              </a:solidFill>
              <a:cs typeface="Calibri"/>
            </a:endParaRPr>
          </a:p>
          <a:p>
            <a:pPr>
              <a:buNone/>
            </a:pPr>
            <a:r>
              <a:rPr lang="en-US" sz="2000" i="1" dirty="0">
                <a:solidFill>
                  <a:srgbClr val="080808"/>
                </a:solidFill>
                <a:cs typeface="Calibri"/>
              </a:rPr>
              <a:t>Presented by:</a:t>
            </a:r>
          </a:p>
          <a:p>
            <a:pPr>
              <a:buNone/>
            </a:pPr>
            <a:r>
              <a:rPr lang="en-US" sz="2000" dirty="0">
                <a:solidFill>
                  <a:srgbClr val="080808"/>
                </a:solidFill>
                <a:cs typeface="Calibri"/>
              </a:rPr>
              <a:t>Jordon Rosen, CPA, MST, AEP®</a:t>
            </a:r>
          </a:p>
          <a:p>
            <a:pPr>
              <a:buNone/>
            </a:pPr>
            <a:r>
              <a:rPr lang="en-US" sz="2000" dirty="0">
                <a:solidFill>
                  <a:srgbClr val="080808"/>
                </a:solidFill>
                <a:cs typeface="Calibri"/>
              </a:rPr>
              <a:t>Director – Estate &amp; Trust Section</a:t>
            </a:r>
          </a:p>
          <a:p>
            <a:pPr>
              <a:buNone/>
            </a:pPr>
            <a:r>
              <a:rPr lang="en-US" sz="2000" dirty="0">
                <a:solidFill>
                  <a:srgbClr val="080808"/>
                </a:solidFill>
                <a:cs typeface="Calibri"/>
              </a:rPr>
              <a:t>jrosen@belfint.com/302.573.3911</a:t>
            </a:r>
          </a:p>
          <a:p>
            <a:pPr>
              <a:buNone/>
            </a:pPr>
            <a:endParaRPr lang="en-US" sz="1900" dirty="0">
              <a:solidFill>
                <a:srgbClr val="080808"/>
              </a:solidFill>
              <a:latin typeface="Calibri"/>
              <a:cs typeface="Calibri"/>
            </a:endParaRPr>
          </a:p>
          <a:p>
            <a:pPr>
              <a:buNone/>
            </a:pPr>
            <a:endParaRPr lang="en-US" sz="1900" dirty="0">
              <a:solidFill>
                <a:srgbClr val="080808"/>
              </a:solidFill>
              <a:latin typeface="Calibri"/>
              <a:cs typeface="Calibri"/>
            </a:endParaRPr>
          </a:p>
          <a:p>
            <a:pPr>
              <a:buNone/>
            </a:pPr>
            <a:endParaRPr lang="en-US" dirty="0">
              <a:solidFill>
                <a:srgbClr val="080808"/>
              </a:solidFill>
              <a:latin typeface="Calibri"/>
              <a:cs typeface="Calibri"/>
            </a:endParaRPr>
          </a:p>
          <a:p>
            <a:pPr>
              <a:buNone/>
            </a:pPr>
            <a:endParaRPr lang="en-US" sz="3100" dirty="0">
              <a:solidFill>
                <a:srgbClr val="080808"/>
              </a:solidFill>
              <a:latin typeface="Calibri"/>
              <a:cs typeface="Calibri"/>
            </a:endParaRPr>
          </a:p>
          <a:p>
            <a:endParaRPr lang="en-US" sz="3200" dirty="0">
              <a:solidFill>
                <a:srgbClr val="080808"/>
              </a:solidFill>
              <a:latin typeface="Calibri"/>
              <a:cs typeface="Calibri"/>
            </a:endParaRPr>
          </a:p>
        </p:txBody>
      </p:sp>
    </p:spTree>
    <p:extLst>
      <p:ext uri="{BB962C8B-B14F-4D97-AF65-F5344CB8AC3E}">
        <p14:creationId xmlns:p14="http://schemas.microsoft.com/office/powerpoint/2010/main" val="14683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9906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2"/>
          </p:nvPr>
        </p:nvSpPr>
        <p:spPr>
          <a:xfrm>
            <a:off x="533400" y="1396879"/>
            <a:ext cx="7772400" cy="4492980"/>
          </a:xfrm>
        </p:spPr>
        <p:txBody>
          <a:bodyPr/>
          <a:lstStyle/>
          <a:p>
            <a:pPr>
              <a:spcBef>
                <a:spcPts val="200"/>
              </a:spcBef>
              <a:spcAft>
                <a:spcPts val="200"/>
              </a:spcAft>
              <a:buClr>
                <a:srgbClr val="840A4D"/>
              </a:buClr>
              <a:buSzPct val="115000"/>
            </a:pPr>
            <a:r>
              <a:rPr lang="en-US" sz="2000" dirty="0">
                <a:solidFill>
                  <a:schemeClr val="bg1">
                    <a:lumMod val="50000"/>
                  </a:schemeClr>
                </a:solidFill>
              </a:rPr>
              <a:t>Each individual can exclude $11,400,000 *from their taxable estate ($22,800,000 *for a married couple)</a:t>
            </a:r>
          </a:p>
          <a:p>
            <a:pPr>
              <a:spcBef>
                <a:spcPts val="200"/>
              </a:spcBef>
              <a:spcAft>
                <a:spcPts val="200"/>
              </a:spcAft>
              <a:buClr>
                <a:srgbClr val="840A4D"/>
              </a:buClr>
              <a:buSzPct val="115000"/>
            </a:pPr>
            <a:r>
              <a:rPr lang="en-US" sz="2000" dirty="0">
                <a:solidFill>
                  <a:schemeClr val="bg1">
                    <a:lumMod val="50000"/>
                  </a:schemeClr>
                </a:solidFill>
              </a:rPr>
              <a:t>Can be applied against lifetime gifts or at death (use it now, or </a:t>
            </a:r>
          </a:p>
          <a:p>
            <a:pPr marL="233363" indent="0">
              <a:spcBef>
                <a:spcPts val="0"/>
              </a:spcBef>
              <a:spcAft>
                <a:spcPts val="200"/>
              </a:spcAft>
              <a:buClr>
                <a:srgbClr val="840A4D"/>
              </a:buClr>
              <a:buSzPct val="115000"/>
              <a:buNone/>
            </a:pPr>
            <a:r>
              <a:rPr lang="en-US" sz="2000" dirty="0">
                <a:solidFill>
                  <a:schemeClr val="bg1">
                    <a:lumMod val="50000"/>
                  </a:schemeClr>
                </a:solidFill>
              </a:rPr>
              <a:t>use it later)</a:t>
            </a:r>
          </a:p>
          <a:p>
            <a:pPr marL="0" indent="0">
              <a:spcBef>
                <a:spcPts val="200"/>
              </a:spcBef>
              <a:spcAft>
                <a:spcPts val="400"/>
              </a:spcAft>
              <a:buClr>
                <a:srgbClr val="840A4D"/>
              </a:buClr>
              <a:buSzPct val="115000"/>
              <a:buNone/>
            </a:pPr>
            <a:endParaRPr lang="en-US" sz="2200" dirty="0">
              <a:solidFill>
                <a:schemeClr val="bg1">
                  <a:lumMod val="50000"/>
                </a:schemeClr>
              </a:solidFill>
            </a:endParaRPr>
          </a:p>
          <a:p>
            <a:pPr marL="0" indent="-182880">
              <a:buClr>
                <a:srgbClr val="840A4D"/>
              </a:buClr>
              <a:buNone/>
            </a:pPr>
            <a:r>
              <a:rPr lang="en-US" sz="2000" dirty="0">
                <a:solidFill>
                  <a:srgbClr val="840A4D"/>
                </a:solidFill>
              </a:rPr>
              <a:t>*</a:t>
            </a:r>
            <a:r>
              <a:rPr lang="en-US" sz="2000" dirty="0">
                <a:solidFill>
                  <a:schemeClr val="bg1">
                    <a:lumMod val="50000"/>
                  </a:schemeClr>
                </a:solidFill>
              </a:rPr>
              <a:t>For 2019. Indexed for inflation. Reverts to $5,000,000 after 2025 unless Congress acts.</a:t>
            </a:r>
          </a:p>
          <a:p>
            <a:pPr marL="274320" lvl="1" indent="0">
              <a:buClr>
                <a:srgbClr val="840A4D"/>
              </a:buClr>
              <a:buNone/>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Basic Concepts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2018 Belfint, Lyons &amp; Shuman, P.A.</a:t>
            </a:r>
            <a:endParaRPr lang="en-US" sz="1000" dirty="0">
              <a:solidFill>
                <a:srgbClr val="080808"/>
              </a:solidFill>
              <a:latin typeface="+mj-lt"/>
            </a:endParaRPr>
          </a:p>
        </p:txBody>
      </p:sp>
      <p:sp>
        <p:nvSpPr>
          <p:cNvPr id="4" name="Slide Number Placeholder 3">
            <a:extLst>
              <a:ext uri="{FF2B5EF4-FFF2-40B4-BE49-F238E27FC236}">
                <a16:creationId xmlns:a16="http://schemas.microsoft.com/office/drawing/2014/main" id="{2EE31255-3D79-44CE-8617-4CA74E1F003F}"/>
              </a:ext>
            </a:extLst>
          </p:cNvPr>
          <p:cNvSpPr>
            <a:spLocks noGrp="1"/>
          </p:cNvSpPr>
          <p:nvPr>
            <p:ph type="sldNum" sz="quarter" idx="12"/>
          </p:nvPr>
        </p:nvSpPr>
        <p:spPr/>
        <p:txBody>
          <a:bodyPr/>
          <a:lstStyle/>
          <a:p>
            <a:fld id="{2E585D58-C48C-4C48-BF75-6DD20409C896}" type="slidenum">
              <a:rPr lang="en-US" smtClean="0"/>
              <a:t>10</a:t>
            </a:fld>
            <a:endParaRPr lang="en-US"/>
          </a:p>
        </p:txBody>
      </p:sp>
    </p:spTree>
    <p:extLst>
      <p:ext uri="{BB962C8B-B14F-4D97-AF65-F5344CB8AC3E}">
        <p14:creationId xmlns:p14="http://schemas.microsoft.com/office/powerpoint/2010/main" val="2956592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9906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2"/>
          </p:nvPr>
        </p:nvSpPr>
        <p:spPr>
          <a:xfrm>
            <a:off x="533400" y="1396879"/>
            <a:ext cx="7772400" cy="4492980"/>
          </a:xfrm>
        </p:spPr>
        <p:txBody>
          <a:bodyPr/>
          <a:lstStyle/>
          <a:p>
            <a:pPr>
              <a:spcBef>
                <a:spcPts val="200"/>
              </a:spcBef>
              <a:spcAft>
                <a:spcPts val="200"/>
              </a:spcAft>
              <a:buClr>
                <a:srgbClr val="840A4D"/>
              </a:buClr>
              <a:buSzPct val="115000"/>
            </a:pPr>
            <a:r>
              <a:rPr lang="en-US" sz="2000" dirty="0">
                <a:solidFill>
                  <a:schemeClr val="bg1">
                    <a:lumMod val="50000"/>
                  </a:schemeClr>
                </a:solidFill>
              </a:rPr>
              <a:t>Reduces taxable estate - asset and future appreciation is not part of your gross estate</a:t>
            </a:r>
          </a:p>
          <a:p>
            <a:pPr>
              <a:spcBef>
                <a:spcPts val="200"/>
              </a:spcBef>
              <a:spcAft>
                <a:spcPts val="200"/>
              </a:spcAft>
              <a:buClr>
                <a:srgbClr val="840A4D"/>
              </a:buClr>
              <a:buSzPct val="115000"/>
            </a:pPr>
            <a:r>
              <a:rPr lang="en-US" sz="2000" dirty="0">
                <a:solidFill>
                  <a:schemeClr val="bg1">
                    <a:lumMod val="50000"/>
                  </a:schemeClr>
                </a:solidFill>
              </a:rPr>
              <a:t>Non-taxable estate - income from asset is no longer on your tax return (impacts taxable SSA benefits, medical deduction, Medicare Parts B and D premiums, etc.)</a:t>
            </a:r>
          </a:p>
          <a:p>
            <a:pPr>
              <a:spcBef>
                <a:spcPts val="200"/>
              </a:spcBef>
              <a:spcAft>
                <a:spcPts val="200"/>
              </a:spcAft>
              <a:buClr>
                <a:srgbClr val="840A4D"/>
              </a:buClr>
              <a:buSzPct val="115000"/>
            </a:pPr>
            <a:r>
              <a:rPr lang="en-US" sz="2000" dirty="0">
                <a:solidFill>
                  <a:schemeClr val="bg1">
                    <a:lumMod val="50000"/>
                  </a:schemeClr>
                </a:solidFill>
              </a:rPr>
              <a:t>Gives pleasure watching others spend the funds</a:t>
            </a: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Lifetime Gifts to Individuals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2018 Belfint, Lyons &amp; Shuman, P.A.</a:t>
            </a:r>
            <a:endParaRPr lang="en-US" sz="1000" dirty="0">
              <a:solidFill>
                <a:srgbClr val="080808"/>
              </a:solidFill>
              <a:latin typeface="+mj-lt"/>
            </a:endParaRPr>
          </a:p>
        </p:txBody>
      </p:sp>
      <p:sp>
        <p:nvSpPr>
          <p:cNvPr id="4" name="Slide Number Placeholder 3">
            <a:extLst>
              <a:ext uri="{FF2B5EF4-FFF2-40B4-BE49-F238E27FC236}">
                <a16:creationId xmlns:a16="http://schemas.microsoft.com/office/drawing/2014/main" id="{EF34EAD8-77FA-4A3F-854F-092C708D2C96}"/>
              </a:ext>
            </a:extLst>
          </p:cNvPr>
          <p:cNvSpPr>
            <a:spLocks noGrp="1"/>
          </p:cNvSpPr>
          <p:nvPr>
            <p:ph type="sldNum" sz="quarter" idx="12"/>
          </p:nvPr>
        </p:nvSpPr>
        <p:spPr/>
        <p:txBody>
          <a:bodyPr/>
          <a:lstStyle/>
          <a:p>
            <a:fld id="{2E585D58-C48C-4C48-BF75-6DD20409C896}" type="slidenum">
              <a:rPr lang="en-US" smtClean="0"/>
              <a:t>11</a:t>
            </a:fld>
            <a:endParaRPr lang="en-US"/>
          </a:p>
        </p:txBody>
      </p:sp>
    </p:spTree>
    <p:extLst>
      <p:ext uri="{BB962C8B-B14F-4D97-AF65-F5344CB8AC3E}">
        <p14:creationId xmlns:p14="http://schemas.microsoft.com/office/powerpoint/2010/main" val="236982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9906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2"/>
          </p:nvPr>
        </p:nvSpPr>
        <p:spPr>
          <a:xfrm>
            <a:off x="533400" y="1396879"/>
            <a:ext cx="7359770" cy="4492980"/>
          </a:xfrm>
        </p:spPr>
        <p:txBody>
          <a:bodyPr/>
          <a:lstStyle/>
          <a:p>
            <a:pPr marL="228600" lvl="1">
              <a:spcBef>
                <a:spcPts val="200"/>
              </a:spcBef>
              <a:spcAft>
                <a:spcPts val="200"/>
              </a:spcAft>
              <a:buClr>
                <a:srgbClr val="840A4D"/>
              </a:buClr>
              <a:buSzPct val="115000"/>
            </a:pPr>
            <a:r>
              <a:rPr lang="en-US" sz="1800" dirty="0">
                <a:solidFill>
                  <a:schemeClr val="bg1">
                    <a:lumMod val="50000"/>
                  </a:schemeClr>
                </a:solidFill>
              </a:rPr>
              <a:t>Annual Exclusion Amount (2018)</a:t>
            </a:r>
          </a:p>
          <a:p>
            <a:pPr marL="548640" lvl="1" indent="-274320">
              <a:lnSpc>
                <a:spcPct val="110000"/>
              </a:lnSpc>
              <a:spcBef>
                <a:spcPts val="300"/>
              </a:spcBef>
              <a:spcAft>
                <a:spcPts val="300"/>
              </a:spcAft>
              <a:buClr>
                <a:srgbClr val="840A4D"/>
              </a:buClr>
              <a:buSzPct val="80000"/>
              <a:buFont typeface="Courier New" panose="02070309020205020404" pitchFamily="49" charset="0"/>
              <a:buChar char="o"/>
              <a:defRPr/>
            </a:pPr>
            <a:r>
              <a:rPr lang="en-US" sz="1800" dirty="0">
                <a:solidFill>
                  <a:schemeClr val="bg1">
                    <a:lumMod val="50000"/>
                  </a:schemeClr>
                </a:solidFill>
              </a:rPr>
              <a:t>$15,000 per </a:t>
            </a:r>
            <a:r>
              <a:rPr lang="en-US" sz="1800" dirty="0" err="1">
                <a:solidFill>
                  <a:schemeClr val="bg1">
                    <a:lumMod val="50000"/>
                  </a:schemeClr>
                </a:solidFill>
              </a:rPr>
              <a:t>donee</a:t>
            </a:r>
            <a:r>
              <a:rPr lang="en-US" sz="1800" dirty="0">
                <a:solidFill>
                  <a:schemeClr val="bg1">
                    <a:lumMod val="50000"/>
                  </a:schemeClr>
                </a:solidFill>
              </a:rPr>
              <a:t> ($30,000 if married)</a:t>
            </a:r>
          </a:p>
          <a:p>
            <a:pPr marL="548640" lvl="1" indent="-274320">
              <a:lnSpc>
                <a:spcPct val="110000"/>
              </a:lnSpc>
              <a:spcBef>
                <a:spcPts val="300"/>
              </a:spcBef>
              <a:spcAft>
                <a:spcPts val="300"/>
              </a:spcAft>
              <a:buClr>
                <a:srgbClr val="840A4D"/>
              </a:buClr>
              <a:buSzPct val="80000"/>
              <a:buFont typeface="Courier New" panose="02070309020205020404" pitchFamily="49" charset="0"/>
              <a:buChar char="o"/>
              <a:defRPr/>
            </a:pPr>
            <a:r>
              <a:rPr lang="en-US" sz="1800" dirty="0" err="1">
                <a:solidFill>
                  <a:schemeClr val="bg1">
                    <a:lumMod val="50000"/>
                  </a:schemeClr>
                </a:solidFill>
              </a:rPr>
              <a:t>Donee</a:t>
            </a:r>
            <a:r>
              <a:rPr lang="en-US" sz="1800" dirty="0">
                <a:solidFill>
                  <a:schemeClr val="bg1">
                    <a:lumMod val="50000"/>
                  </a:schemeClr>
                </a:solidFill>
              </a:rPr>
              <a:t> gets donor’s basis and holding period</a:t>
            </a:r>
          </a:p>
          <a:p>
            <a:pPr marL="548640" lvl="1" indent="-274320">
              <a:lnSpc>
                <a:spcPct val="110000"/>
              </a:lnSpc>
              <a:spcBef>
                <a:spcPts val="300"/>
              </a:spcBef>
              <a:spcAft>
                <a:spcPts val="300"/>
              </a:spcAft>
              <a:buClr>
                <a:srgbClr val="840A4D"/>
              </a:buClr>
              <a:buSzPct val="80000"/>
              <a:buFont typeface="Courier New" panose="02070309020205020404" pitchFamily="49" charset="0"/>
              <a:buChar char="o"/>
              <a:defRPr/>
            </a:pPr>
            <a:r>
              <a:rPr lang="en-US" sz="1800" dirty="0">
                <a:solidFill>
                  <a:schemeClr val="bg1">
                    <a:lumMod val="50000"/>
                  </a:schemeClr>
                </a:solidFill>
              </a:rPr>
              <a:t>Gift can be cash, securities, interest in real estate or business, or payment made on behalf of </a:t>
            </a:r>
            <a:r>
              <a:rPr lang="en-US" sz="1800" dirty="0" err="1">
                <a:solidFill>
                  <a:schemeClr val="bg1">
                    <a:lumMod val="50000"/>
                  </a:schemeClr>
                </a:solidFill>
              </a:rPr>
              <a:t>donee’s</a:t>
            </a:r>
            <a:r>
              <a:rPr lang="en-US" sz="1800" dirty="0">
                <a:solidFill>
                  <a:schemeClr val="bg1">
                    <a:lumMod val="50000"/>
                  </a:schemeClr>
                </a:solidFill>
              </a:rPr>
              <a:t> obligation </a:t>
            </a:r>
          </a:p>
          <a:p>
            <a:pPr marL="228600" lvl="1">
              <a:spcBef>
                <a:spcPts val="200"/>
              </a:spcBef>
              <a:spcAft>
                <a:spcPts val="200"/>
              </a:spcAft>
              <a:buClr>
                <a:srgbClr val="840A4D"/>
              </a:buClr>
              <a:buSzPct val="115000"/>
            </a:pPr>
            <a:r>
              <a:rPr lang="en-US" sz="1800" dirty="0">
                <a:solidFill>
                  <a:schemeClr val="bg1">
                    <a:lumMod val="50000"/>
                  </a:schemeClr>
                </a:solidFill>
              </a:rPr>
              <a:t>Gifts in Excess of Annual Exclusion to an Individual </a:t>
            </a:r>
          </a:p>
          <a:p>
            <a:pPr marL="548640" lvl="1" indent="-274320">
              <a:lnSpc>
                <a:spcPct val="110000"/>
              </a:lnSpc>
              <a:spcBef>
                <a:spcPts val="300"/>
              </a:spcBef>
              <a:spcAft>
                <a:spcPts val="300"/>
              </a:spcAft>
              <a:buClr>
                <a:srgbClr val="840A4D"/>
              </a:buClr>
              <a:buSzPct val="80000"/>
              <a:buFont typeface="Courier New" panose="02070309020205020404" pitchFamily="49" charset="0"/>
              <a:buChar char="o"/>
              <a:defRPr/>
            </a:pPr>
            <a:r>
              <a:rPr lang="en-US" sz="1800" dirty="0">
                <a:solidFill>
                  <a:schemeClr val="bg1">
                    <a:lumMod val="50000"/>
                  </a:schemeClr>
                </a:solidFill>
              </a:rPr>
              <a:t>Reduces the basic exclusion amount available to donor </a:t>
            </a:r>
          </a:p>
          <a:p>
            <a:pPr marL="548640" lvl="1" indent="-274320">
              <a:lnSpc>
                <a:spcPct val="110000"/>
              </a:lnSpc>
              <a:spcBef>
                <a:spcPts val="300"/>
              </a:spcBef>
              <a:spcAft>
                <a:spcPts val="300"/>
              </a:spcAft>
              <a:buClr>
                <a:srgbClr val="840A4D"/>
              </a:buClr>
              <a:buSzPct val="80000"/>
              <a:buFont typeface="Courier New" panose="02070309020205020404" pitchFamily="49" charset="0"/>
              <a:buChar char="o"/>
              <a:defRPr/>
            </a:pPr>
            <a:r>
              <a:rPr lang="en-US" sz="1800" dirty="0">
                <a:solidFill>
                  <a:schemeClr val="bg1">
                    <a:lumMod val="50000"/>
                  </a:schemeClr>
                </a:solidFill>
              </a:rPr>
              <a:t>Need to file a federal Gift Tax Return (Form 709) even though no tax may be due</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Lifetime Gifts to Individuals - Limits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2018 Belfint, Lyons &amp; Shuman, P.A.</a:t>
            </a:r>
            <a:endParaRPr lang="en-US" sz="1000" dirty="0">
              <a:solidFill>
                <a:srgbClr val="080808"/>
              </a:solidFill>
              <a:latin typeface="+mj-lt"/>
            </a:endParaRPr>
          </a:p>
        </p:txBody>
      </p:sp>
      <p:sp>
        <p:nvSpPr>
          <p:cNvPr id="4" name="Slide Number Placeholder 3">
            <a:extLst>
              <a:ext uri="{FF2B5EF4-FFF2-40B4-BE49-F238E27FC236}">
                <a16:creationId xmlns:a16="http://schemas.microsoft.com/office/drawing/2014/main" id="{2B696321-0468-452D-88E0-02BDB3DDEEE5}"/>
              </a:ext>
            </a:extLst>
          </p:cNvPr>
          <p:cNvSpPr>
            <a:spLocks noGrp="1"/>
          </p:cNvSpPr>
          <p:nvPr>
            <p:ph type="sldNum" sz="quarter" idx="12"/>
          </p:nvPr>
        </p:nvSpPr>
        <p:spPr/>
        <p:txBody>
          <a:bodyPr/>
          <a:lstStyle/>
          <a:p>
            <a:fld id="{2E585D58-C48C-4C48-BF75-6DD20409C896}" type="slidenum">
              <a:rPr lang="en-US" smtClean="0"/>
              <a:t>12</a:t>
            </a:fld>
            <a:endParaRPr lang="en-US"/>
          </a:p>
        </p:txBody>
      </p:sp>
    </p:spTree>
    <p:extLst>
      <p:ext uri="{BB962C8B-B14F-4D97-AF65-F5344CB8AC3E}">
        <p14:creationId xmlns:p14="http://schemas.microsoft.com/office/powerpoint/2010/main" val="342400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9906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2"/>
          </p:nvPr>
        </p:nvSpPr>
        <p:spPr>
          <a:xfrm>
            <a:off x="533400" y="1396879"/>
            <a:ext cx="7772400" cy="4492980"/>
          </a:xfrm>
        </p:spPr>
        <p:txBody>
          <a:bodyPr/>
          <a:lstStyle/>
          <a:p>
            <a:pPr marL="228600" indent="-228600">
              <a:lnSpc>
                <a:spcPct val="100000"/>
              </a:lnSpc>
              <a:spcBef>
                <a:spcPts val="200"/>
              </a:spcBef>
              <a:spcAft>
                <a:spcPts val="200"/>
              </a:spcAft>
              <a:buClr>
                <a:srgbClr val="840A4D"/>
              </a:buClr>
              <a:buSzPct val="115000"/>
            </a:pPr>
            <a:r>
              <a:rPr lang="en-US" sz="1800" dirty="0">
                <a:solidFill>
                  <a:schemeClr val="bg1">
                    <a:lumMod val="50000"/>
                  </a:schemeClr>
                </a:solidFill>
              </a:rPr>
              <a:t>In 2019, David makes a gift to his friend Nancy in the amount of $115,000. David has never before made any excess lifetime gifts.</a:t>
            </a:r>
          </a:p>
          <a:p>
            <a:pPr marL="0" indent="0">
              <a:spcBef>
                <a:spcPts val="200"/>
              </a:spcBef>
              <a:spcAft>
                <a:spcPts val="400"/>
              </a:spcAft>
              <a:buClr>
                <a:srgbClr val="840A4D"/>
              </a:buClr>
              <a:buSzPct val="115000"/>
              <a:buNone/>
            </a:pPr>
            <a:endParaRPr lang="en-US" sz="1800" dirty="0">
              <a:solidFill>
                <a:schemeClr val="bg1">
                  <a:lumMod val="50000"/>
                </a:schemeClr>
              </a:solidFill>
            </a:endParaRPr>
          </a:p>
          <a:p>
            <a:pPr marL="0" indent="0">
              <a:spcBef>
                <a:spcPts val="200"/>
              </a:spcBef>
              <a:spcAft>
                <a:spcPts val="400"/>
              </a:spcAft>
              <a:buClr>
                <a:srgbClr val="840A4D"/>
              </a:buClr>
              <a:buSzPct val="115000"/>
              <a:buNone/>
            </a:pPr>
            <a:r>
              <a:rPr lang="en-US" sz="1600" dirty="0">
                <a:solidFill>
                  <a:schemeClr val="bg1">
                    <a:lumMod val="50000"/>
                  </a:schemeClr>
                </a:solidFill>
              </a:rPr>
              <a:t>	2018 Basic Lifetime Exclusion Amount Available	$11,400,000</a:t>
            </a:r>
          </a:p>
          <a:p>
            <a:pPr marL="0" indent="0">
              <a:spcBef>
                <a:spcPts val="200"/>
              </a:spcBef>
              <a:spcAft>
                <a:spcPts val="1000"/>
              </a:spcAft>
              <a:buClr>
                <a:srgbClr val="840A4D"/>
              </a:buClr>
              <a:buSzPct val="115000"/>
              <a:buNone/>
            </a:pPr>
            <a:r>
              <a:rPr lang="en-US" sz="1600" dirty="0">
                <a:solidFill>
                  <a:schemeClr val="bg1">
                    <a:lumMod val="50000"/>
                  </a:schemeClr>
                </a:solidFill>
              </a:rPr>
              <a:t>	Excess Gift: $115,000 less $15,000 Annual Exclusion	      </a:t>
            </a:r>
            <a:r>
              <a:rPr lang="en-US" sz="1600" u="sng" dirty="0">
                <a:solidFill>
                  <a:schemeClr val="bg1">
                    <a:lumMod val="50000"/>
                  </a:schemeClr>
                </a:solidFill>
              </a:rPr>
              <a:t>(100,000)</a:t>
            </a:r>
          </a:p>
          <a:p>
            <a:pPr marL="0" indent="0">
              <a:spcBef>
                <a:spcPts val="200"/>
              </a:spcBef>
              <a:spcAft>
                <a:spcPts val="400"/>
              </a:spcAft>
              <a:buClr>
                <a:srgbClr val="840A4D"/>
              </a:buClr>
              <a:buSzPct val="115000"/>
              <a:buNone/>
            </a:pPr>
            <a:r>
              <a:rPr lang="en-US" sz="1600" dirty="0">
                <a:solidFill>
                  <a:schemeClr val="bg1">
                    <a:lumMod val="50000"/>
                  </a:schemeClr>
                </a:solidFill>
              </a:rPr>
              <a:t>	</a:t>
            </a:r>
            <a:r>
              <a:rPr lang="en-US" sz="1600" dirty="0">
                <a:solidFill>
                  <a:srgbClr val="840A4D"/>
                </a:solidFill>
              </a:rPr>
              <a:t>Basic Lifetime Exclusion Amount remaining for</a:t>
            </a:r>
          </a:p>
          <a:p>
            <a:pPr marL="0" indent="0">
              <a:spcBef>
                <a:spcPts val="200"/>
              </a:spcBef>
              <a:spcAft>
                <a:spcPts val="400"/>
              </a:spcAft>
              <a:buClr>
                <a:srgbClr val="840A4D"/>
              </a:buClr>
              <a:buSzPct val="115000"/>
              <a:buNone/>
            </a:pPr>
            <a:r>
              <a:rPr lang="en-US" sz="1600" dirty="0">
                <a:solidFill>
                  <a:srgbClr val="840A4D"/>
                </a:solidFill>
              </a:rPr>
              <a:t>	  future gifts or against estate tax			</a:t>
            </a:r>
            <a:r>
              <a:rPr lang="en-US" sz="1600" u="dbl" dirty="0">
                <a:solidFill>
                  <a:srgbClr val="840A4D"/>
                </a:solidFill>
              </a:rPr>
              <a:t>$11,300,000</a:t>
            </a:r>
          </a:p>
          <a:p>
            <a:pPr marL="228600" indent="-228600">
              <a:spcBef>
                <a:spcPts val="200"/>
              </a:spcBef>
              <a:spcAft>
                <a:spcPts val="400"/>
              </a:spcAft>
              <a:buClr>
                <a:srgbClr val="840A4D"/>
              </a:buClr>
              <a:buSzPct val="115000"/>
            </a:pPr>
            <a:endParaRPr lang="en-US" sz="1800" dirty="0">
              <a:solidFill>
                <a:schemeClr val="bg1">
                  <a:lumMod val="50000"/>
                </a:schemeClr>
              </a:solidFill>
            </a:endParaRPr>
          </a:p>
          <a:p>
            <a:pPr marL="228600" lvl="1">
              <a:lnSpc>
                <a:spcPct val="100000"/>
              </a:lnSpc>
              <a:spcBef>
                <a:spcPts val="200"/>
              </a:spcBef>
              <a:spcAft>
                <a:spcPts val="200"/>
              </a:spcAft>
              <a:buClr>
                <a:srgbClr val="840A4D"/>
              </a:buClr>
              <a:buSzPct val="115000"/>
            </a:pPr>
            <a:r>
              <a:rPr lang="en-US" sz="1800" dirty="0">
                <a:solidFill>
                  <a:schemeClr val="bg1">
                    <a:lumMod val="50000"/>
                  </a:schemeClr>
                </a:solidFill>
              </a:rPr>
              <a:t>Gift Tax Return needs to be filed for 2019, but no gift tax is due.  </a:t>
            </a: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Excess Lifetime Gift- Example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2018 Belfint, Lyons &amp; Shuman, P.A.</a:t>
            </a:r>
            <a:endParaRPr lang="en-US" sz="1000" dirty="0">
              <a:solidFill>
                <a:srgbClr val="080808"/>
              </a:solidFill>
              <a:latin typeface="+mj-lt"/>
            </a:endParaRPr>
          </a:p>
        </p:txBody>
      </p:sp>
      <p:sp>
        <p:nvSpPr>
          <p:cNvPr id="4" name="Slide Number Placeholder 3">
            <a:extLst>
              <a:ext uri="{FF2B5EF4-FFF2-40B4-BE49-F238E27FC236}">
                <a16:creationId xmlns:a16="http://schemas.microsoft.com/office/drawing/2014/main" id="{B6222182-CF2A-44E6-926C-13D790F1EF2B}"/>
              </a:ext>
            </a:extLst>
          </p:cNvPr>
          <p:cNvSpPr>
            <a:spLocks noGrp="1"/>
          </p:cNvSpPr>
          <p:nvPr>
            <p:ph type="sldNum" sz="quarter" idx="12"/>
          </p:nvPr>
        </p:nvSpPr>
        <p:spPr/>
        <p:txBody>
          <a:bodyPr/>
          <a:lstStyle/>
          <a:p>
            <a:fld id="{2E585D58-C48C-4C48-BF75-6DD20409C896}" type="slidenum">
              <a:rPr lang="en-US" smtClean="0"/>
              <a:t>13</a:t>
            </a:fld>
            <a:endParaRPr lang="en-US"/>
          </a:p>
        </p:txBody>
      </p:sp>
    </p:spTree>
    <p:extLst>
      <p:ext uri="{BB962C8B-B14F-4D97-AF65-F5344CB8AC3E}">
        <p14:creationId xmlns:p14="http://schemas.microsoft.com/office/powerpoint/2010/main" val="124828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9906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2"/>
          </p:nvPr>
        </p:nvSpPr>
        <p:spPr>
          <a:xfrm>
            <a:off x="533400" y="1396879"/>
            <a:ext cx="7772400" cy="4492980"/>
          </a:xfrm>
        </p:spPr>
        <p:txBody>
          <a:bodyPr/>
          <a:lstStyle/>
          <a:p>
            <a:pPr marL="0" indent="0">
              <a:spcBef>
                <a:spcPts val="200"/>
              </a:spcBef>
              <a:spcAft>
                <a:spcPts val="1500"/>
              </a:spcAft>
              <a:buClr>
                <a:srgbClr val="840A4D"/>
              </a:buClr>
              <a:buSzPct val="115000"/>
              <a:buNone/>
            </a:pPr>
            <a:r>
              <a:rPr lang="en-US" sz="2000" dirty="0"/>
              <a:t>The following payments, regardless of the amounts paid, are not considered as “gifts” and avoid the gift tax rules</a:t>
            </a:r>
            <a:endParaRPr lang="en-US" sz="2000" dirty="0">
              <a:solidFill>
                <a:schemeClr val="bg1">
                  <a:lumMod val="50000"/>
                </a:schemeClr>
              </a:solidFill>
            </a:endParaRPr>
          </a:p>
          <a:p>
            <a:pPr marL="228600" lvl="1">
              <a:lnSpc>
                <a:spcPct val="100000"/>
              </a:lnSpc>
              <a:spcBef>
                <a:spcPts val="200"/>
              </a:spcBef>
              <a:spcAft>
                <a:spcPts val="200"/>
              </a:spcAft>
              <a:buClr>
                <a:srgbClr val="840A4D"/>
              </a:buClr>
              <a:buSzPct val="115000"/>
            </a:pPr>
            <a:r>
              <a:rPr lang="en-US" sz="2000" dirty="0">
                <a:solidFill>
                  <a:schemeClr val="bg1">
                    <a:lumMod val="50000"/>
                  </a:schemeClr>
                </a:solidFill>
              </a:rPr>
              <a:t>Medical expenses paid </a:t>
            </a:r>
            <a:r>
              <a:rPr lang="en-US" sz="2000" u="sng" dirty="0">
                <a:solidFill>
                  <a:schemeClr val="bg1">
                    <a:lumMod val="50000"/>
                  </a:schemeClr>
                </a:solidFill>
              </a:rPr>
              <a:t>directly</a:t>
            </a:r>
            <a:r>
              <a:rPr lang="en-US" sz="2000" dirty="0">
                <a:solidFill>
                  <a:schemeClr val="bg1">
                    <a:lumMod val="50000"/>
                  </a:schemeClr>
                </a:solidFill>
              </a:rPr>
              <a:t> to the provider </a:t>
            </a:r>
          </a:p>
          <a:p>
            <a:pPr marL="228600" lvl="1">
              <a:lnSpc>
                <a:spcPct val="100000"/>
              </a:lnSpc>
              <a:spcBef>
                <a:spcPts val="200"/>
              </a:spcBef>
              <a:spcAft>
                <a:spcPts val="200"/>
              </a:spcAft>
              <a:buClr>
                <a:srgbClr val="840A4D"/>
              </a:buClr>
              <a:buSzPct val="115000"/>
            </a:pPr>
            <a:r>
              <a:rPr lang="en-US" sz="2000" dirty="0">
                <a:solidFill>
                  <a:schemeClr val="bg1">
                    <a:lumMod val="50000"/>
                  </a:schemeClr>
                </a:solidFill>
              </a:rPr>
              <a:t>Educational expenses paid </a:t>
            </a:r>
            <a:r>
              <a:rPr lang="en-US" sz="2000" u="sng" dirty="0">
                <a:solidFill>
                  <a:schemeClr val="bg1">
                    <a:lumMod val="50000"/>
                  </a:schemeClr>
                </a:solidFill>
              </a:rPr>
              <a:t>directly</a:t>
            </a:r>
            <a:r>
              <a:rPr lang="en-US" sz="2000" dirty="0">
                <a:solidFill>
                  <a:schemeClr val="bg1">
                    <a:lumMod val="50000"/>
                  </a:schemeClr>
                </a:solidFill>
              </a:rPr>
              <a:t> to the provider </a:t>
            </a:r>
          </a:p>
          <a:p>
            <a:pPr marL="0" indent="0">
              <a:spcBef>
                <a:spcPts val="200"/>
              </a:spcBef>
              <a:spcAft>
                <a:spcPts val="400"/>
              </a:spcAft>
              <a:buClr>
                <a:srgbClr val="840A4D"/>
              </a:buClr>
              <a:buSzPct val="115000"/>
              <a:buNone/>
            </a:pPr>
            <a:endParaRPr lang="en-US" sz="2000" dirty="0">
              <a:solidFill>
                <a:schemeClr val="bg1">
                  <a:lumMod val="50000"/>
                </a:schemeClr>
              </a:solidFill>
            </a:endParaRPr>
          </a:p>
          <a:p>
            <a:pPr marL="228600" indent="-228600">
              <a:spcBef>
                <a:spcPts val="200"/>
              </a:spcBef>
              <a:spcAft>
                <a:spcPts val="400"/>
              </a:spcAft>
              <a:buClr>
                <a:srgbClr val="840A4D"/>
              </a:buClr>
              <a:buSzPct val="115000"/>
            </a:pPr>
            <a:endParaRPr lang="en-US" dirty="0">
              <a:solidFill>
                <a:schemeClr val="bg1">
                  <a:lumMod val="50000"/>
                </a:schemeClr>
              </a:solidFill>
            </a:endParaRPr>
          </a:p>
          <a:p>
            <a:pPr marL="0" indent="0">
              <a:spcBef>
                <a:spcPts val="200"/>
              </a:spcBef>
              <a:spcAft>
                <a:spcPts val="400"/>
              </a:spcAft>
              <a:buClr>
                <a:srgbClr val="840A4D"/>
              </a:buClr>
              <a:buSzPct val="115000"/>
              <a:buNone/>
            </a:pPr>
            <a:endParaRPr lang="en-US" sz="1800" dirty="0">
              <a:solidFill>
                <a:schemeClr val="bg1">
                  <a:lumMod val="50000"/>
                </a:schemeClr>
              </a:solidFill>
            </a:endParaRP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Exceptions to the Gift Tax Rules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2018 Belfint, Lyons &amp; Shuman, P.A.</a:t>
            </a:r>
            <a:endParaRPr lang="en-US" sz="1000" dirty="0">
              <a:solidFill>
                <a:srgbClr val="080808"/>
              </a:solidFill>
              <a:latin typeface="+mj-lt"/>
            </a:endParaRPr>
          </a:p>
        </p:txBody>
      </p:sp>
      <p:sp>
        <p:nvSpPr>
          <p:cNvPr id="4" name="Slide Number Placeholder 3">
            <a:extLst>
              <a:ext uri="{FF2B5EF4-FFF2-40B4-BE49-F238E27FC236}">
                <a16:creationId xmlns:a16="http://schemas.microsoft.com/office/drawing/2014/main" id="{11993284-09A2-4D57-B14D-53F3DF24A02B}"/>
              </a:ext>
            </a:extLst>
          </p:cNvPr>
          <p:cNvSpPr>
            <a:spLocks noGrp="1"/>
          </p:cNvSpPr>
          <p:nvPr>
            <p:ph type="sldNum" sz="quarter" idx="12"/>
          </p:nvPr>
        </p:nvSpPr>
        <p:spPr/>
        <p:txBody>
          <a:bodyPr/>
          <a:lstStyle/>
          <a:p>
            <a:fld id="{2E585D58-C48C-4C48-BF75-6DD20409C896}" type="slidenum">
              <a:rPr lang="en-US" smtClean="0"/>
              <a:t>14</a:t>
            </a:fld>
            <a:endParaRPr lang="en-US"/>
          </a:p>
        </p:txBody>
      </p:sp>
    </p:spTree>
    <p:extLst>
      <p:ext uri="{BB962C8B-B14F-4D97-AF65-F5344CB8AC3E}">
        <p14:creationId xmlns:p14="http://schemas.microsoft.com/office/powerpoint/2010/main" val="59222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9906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sz="half" idx="2"/>
          </p:nvPr>
        </p:nvSpPr>
        <p:spPr>
          <a:xfrm>
            <a:off x="533399" y="1232977"/>
            <a:ext cx="7808343" cy="4492980"/>
          </a:xfrm>
        </p:spPr>
        <p:txBody>
          <a:bodyPr/>
          <a:lstStyle/>
          <a:p>
            <a:pPr marL="228600" lvl="1">
              <a:lnSpc>
                <a:spcPct val="100000"/>
              </a:lnSpc>
              <a:spcBef>
                <a:spcPts val="200"/>
              </a:spcBef>
              <a:spcAft>
                <a:spcPts val="200"/>
              </a:spcAft>
              <a:buClr>
                <a:srgbClr val="840A4D"/>
              </a:buClr>
              <a:buSzPct val="115000"/>
              <a:defRPr/>
            </a:pPr>
            <a:r>
              <a:rPr lang="en-US" sz="1800" dirty="0">
                <a:solidFill>
                  <a:schemeClr val="bg1">
                    <a:lumMod val="50000"/>
                  </a:schemeClr>
                </a:solidFill>
              </a:rPr>
              <a:t>Earnings withdrawn to pay higher education costs are tax-fee</a:t>
            </a:r>
          </a:p>
          <a:p>
            <a:pPr marL="228600" lvl="1">
              <a:lnSpc>
                <a:spcPct val="100000"/>
              </a:lnSpc>
              <a:spcBef>
                <a:spcPts val="200"/>
              </a:spcBef>
              <a:spcAft>
                <a:spcPts val="200"/>
              </a:spcAft>
              <a:buClr>
                <a:srgbClr val="840A4D"/>
              </a:buClr>
              <a:buSzPct val="115000"/>
              <a:defRPr/>
            </a:pPr>
            <a:r>
              <a:rPr lang="en-US" sz="1800" dirty="0">
                <a:solidFill>
                  <a:schemeClr val="bg1">
                    <a:lumMod val="50000"/>
                  </a:schemeClr>
                </a:solidFill>
              </a:rPr>
              <a:t>2017 Tax Cuts &amp; Jobs Act- beginning in 2018, withdrawals can be made to pay for elementary and high school tuition, up to $10,000 </a:t>
            </a:r>
            <a:r>
              <a:rPr lang="en-US" sz="1800" u="sng" dirty="0">
                <a:solidFill>
                  <a:schemeClr val="bg1">
                    <a:lumMod val="50000"/>
                  </a:schemeClr>
                </a:solidFill>
              </a:rPr>
              <a:t>per beneficiary</a:t>
            </a:r>
            <a:r>
              <a:rPr lang="en-US" sz="1800" dirty="0">
                <a:solidFill>
                  <a:schemeClr val="bg1">
                    <a:lumMod val="50000"/>
                  </a:schemeClr>
                </a:solidFill>
              </a:rPr>
              <a:t>, </a:t>
            </a:r>
            <a:r>
              <a:rPr lang="en-US" sz="1800" u="sng" dirty="0">
                <a:solidFill>
                  <a:schemeClr val="bg1">
                    <a:lumMod val="50000"/>
                  </a:schemeClr>
                </a:solidFill>
              </a:rPr>
              <a:t>per tax year</a:t>
            </a:r>
            <a:r>
              <a:rPr lang="en-US" sz="1800" dirty="0">
                <a:solidFill>
                  <a:schemeClr val="bg1">
                    <a:lumMod val="50000"/>
                  </a:schemeClr>
                </a:solidFill>
              </a:rPr>
              <a:t>. Applicable for public, private, or religious schools. </a:t>
            </a:r>
          </a:p>
          <a:p>
            <a:pPr marL="228600" lvl="1">
              <a:lnSpc>
                <a:spcPct val="100000"/>
              </a:lnSpc>
              <a:spcBef>
                <a:spcPts val="200"/>
              </a:spcBef>
              <a:spcAft>
                <a:spcPts val="200"/>
              </a:spcAft>
              <a:buClr>
                <a:srgbClr val="840A4D"/>
              </a:buClr>
              <a:buSzPct val="115000"/>
              <a:defRPr/>
            </a:pPr>
            <a:r>
              <a:rPr lang="en-US" sz="1800" dirty="0">
                <a:solidFill>
                  <a:schemeClr val="bg1">
                    <a:lumMod val="50000"/>
                  </a:schemeClr>
                </a:solidFill>
              </a:rPr>
              <a:t>529 Plans are state-sponsored (with some private university sponsorships). You do not have to use your own state’s plan</a:t>
            </a:r>
          </a:p>
          <a:p>
            <a:pPr marL="228600" lvl="1">
              <a:lnSpc>
                <a:spcPct val="100000"/>
              </a:lnSpc>
              <a:spcBef>
                <a:spcPts val="200"/>
              </a:spcBef>
              <a:spcAft>
                <a:spcPts val="200"/>
              </a:spcAft>
              <a:buClr>
                <a:srgbClr val="840A4D"/>
              </a:buClr>
              <a:buSzPct val="115000"/>
              <a:defRPr/>
            </a:pPr>
            <a:r>
              <a:rPr lang="en-US" sz="1800" dirty="0">
                <a:solidFill>
                  <a:schemeClr val="bg1">
                    <a:lumMod val="50000"/>
                  </a:schemeClr>
                </a:solidFill>
              </a:rPr>
              <a:t>Prepaid Tuition Plans vs. College Savings Plans</a:t>
            </a:r>
          </a:p>
          <a:p>
            <a:pPr marL="228600" lvl="1">
              <a:lnSpc>
                <a:spcPct val="100000"/>
              </a:lnSpc>
              <a:spcBef>
                <a:spcPts val="200"/>
              </a:spcBef>
              <a:spcAft>
                <a:spcPts val="200"/>
              </a:spcAft>
              <a:buClr>
                <a:srgbClr val="840A4D"/>
              </a:buClr>
              <a:buSzPct val="115000"/>
              <a:defRPr/>
            </a:pPr>
            <a:r>
              <a:rPr lang="en-US" sz="1800" dirty="0">
                <a:solidFill>
                  <a:schemeClr val="bg1">
                    <a:lumMod val="50000"/>
                  </a:schemeClr>
                </a:solidFill>
              </a:rPr>
              <a:t>Can fund up to 5 times annual gift limit (5 x $15,000 = $75,000) in a single year</a:t>
            </a:r>
          </a:p>
          <a:p>
            <a:pPr marL="548640" lvl="1" indent="-274320">
              <a:lnSpc>
                <a:spcPct val="110000"/>
              </a:lnSpc>
              <a:spcBef>
                <a:spcPts val="300"/>
              </a:spcBef>
              <a:spcAft>
                <a:spcPts val="300"/>
              </a:spcAft>
              <a:buClr>
                <a:srgbClr val="840A4D"/>
              </a:buClr>
              <a:buSzPct val="80000"/>
              <a:buFont typeface="Courier New" panose="02070309020205020404" pitchFamily="49" charset="0"/>
              <a:buChar char="o"/>
              <a:defRPr/>
            </a:pPr>
            <a:r>
              <a:rPr lang="en-US" sz="1800" dirty="0">
                <a:solidFill>
                  <a:schemeClr val="bg1">
                    <a:lumMod val="50000"/>
                  </a:schemeClr>
                </a:solidFill>
              </a:rPr>
              <a:t>As if gifted in current and succeeding 4 years</a:t>
            </a:r>
          </a:p>
          <a:p>
            <a:pPr marL="548640" lvl="1" indent="-274320">
              <a:lnSpc>
                <a:spcPct val="110000"/>
              </a:lnSpc>
              <a:spcBef>
                <a:spcPts val="300"/>
              </a:spcBef>
              <a:spcAft>
                <a:spcPts val="300"/>
              </a:spcAft>
              <a:buClr>
                <a:srgbClr val="840A4D"/>
              </a:buClr>
              <a:buSzPct val="80000"/>
              <a:buFont typeface="Courier New" panose="02070309020205020404" pitchFamily="49" charset="0"/>
              <a:buChar char="o"/>
              <a:defRPr/>
            </a:pPr>
            <a:r>
              <a:rPr lang="en-US" sz="1800" dirty="0">
                <a:solidFill>
                  <a:schemeClr val="bg1">
                    <a:lumMod val="50000"/>
                  </a:schemeClr>
                </a:solidFill>
              </a:rPr>
              <a:t>Election made on gift tax return filed for year of contribution</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840A4D"/>
                </a:solidFill>
                <a:latin typeface="Garamond" panose="02020404030301010803" pitchFamily="18" charset="0"/>
              </a:rPr>
              <a:t>Section 529 Qualified Tuition Plans - General Rules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2018 Belfint, Lyons &amp; Shuman, P.A.</a:t>
            </a:r>
            <a:endParaRPr lang="en-US" sz="1000" dirty="0">
              <a:solidFill>
                <a:srgbClr val="080808"/>
              </a:solidFill>
              <a:latin typeface="+mj-lt"/>
            </a:endParaRPr>
          </a:p>
        </p:txBody>
      </p:sp>
      <p:sp>
        <p:nvSpPr>
          <p:cNvPr id="4" name="Slide Number Placeholder 3">
            <a:extLst>
              <a:ext uri="{FF2B5EF4-FFF2-40B4-BE49-F238E27FC236}">
                <a16:creationId xmlns:a16="http://schemas.microsoft.com/office/drawing/2014/main" id="{DB74D978-4969-4ABB-BFD0-B9E9B4AAB28E}"/>
              </a:ext>
            </a:extLst>
          </p:cNvPr>
          <p:cNvSpPr>
            <a:spLocks noGrp="1"/>
          </p:cNvSpPr>
          <p:nvPr>
            <p:ph type="sldNum" sz="quarter" idx="12"/>
          </p:nvPr>
        </p:nvSpPr>
        <p:spPr/>
        <p:txBody>
          <a:bodyPr/>
          <a:lstStyle/>
          <a:p>
            <a:fld id="{2E585D58-C48C-4C48-BF75-6DD20409C896}" type="slidenum">
              <a:rPr lang="en-US" smtClean="0"/>
              <a:t>15</a:t>
            </a:fld>
            <a:endParaRPr lang="en-US"/>
          </a:p>
        </p:txBody>
      </p:sp>
    </p:spTree>
    <p:extLst>
      <p:ext uri="{BB962C8B-B14F-4D97-AF65-F5344CB8AC3E}">
        <p14:creationId xmlns:p14="http://schemas.microsoft.com/office/powerpoint/2010/main" val="193890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Applicable to</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IRAs, Roth IRAs</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Employer plans</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Life Insurance</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Annuities</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Bank and brokerage accounts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Review and update as needed</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Birth</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Death</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Divorce</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Marriage</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Other</a:t>
            </a:r>
          </a:p>
          <a:p>
            <a:pPr marL="682625" lvl="1" indent="-273050">
              <a:spcBef>
                <a:spcPts val="200"/>
              </a:spcBef>
              <a:spcAft>
                <a:spcPts val="500"/>
              </a:spcAft>
              <a:buClr>
                <a:srgbClr val="840A4D"/>
              </a:buClr>
              <a:buSzPct val="80000"/>
              <a:buFont typeface="Courier New" panose="02070309020205020404" pitchFamily="49" charset="0"/>
              <a:buChar char="o"/>
              <a:defRPr/>
            </a:pPr>
            <a:endParaRPr lang="en-US" sz="1800" dirty="0">
              <a:solidFill>
                <a:schemeClr val="bg1">
                  <a:lumMod val="50000"/>
                </a:schemeClr>
              </a:solidFill>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840A4D"/>
                </a:solidFill>
                <a:effectLst/>
                <a:uLnTx/>
                <a:uFillTx/>
                <a:latin typeface="Garamond" panose="02020404030301010803" pitchFamily="18" charset="0"/>
                <a:ea typeface="+mj-ea"/>
                <a:cs typeface="+mj-cs"/>
              </a:rPr>
              <a:t>Beneficiary Designations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80808"/>
                </a:solidFill>
                <a:effectLst/>
                <a:uLnTx/>
                <a:uFillTx/>
                <a:latin typeface="Calibri"/>
                <a:ea typeface="+mn-ea"/>
                <a:cs typeface="+mn-cs"/>
              </a:rPr>
              <a:t>Copyright © 2016 </a:t>
            </a:r>
            <a:r>
              <a:rPr kumimoji="0" lang="en-US" sz="1000" b="0" i="1" u="none" strike="noStrike" kern="1200" cap="none" spc="0" normalizeH="0" baseline="0" noProof="0" dirty="0" err="1">
                <a:ln>
                  <a:noFill/>
                </a:ln>
                <a:solidFill>
                  <a:srgbClr val="080808"/>
                </a:solidFill>
                <a:effectLst/>
                <a:uLnTx/>
                <a:uFillTx/>
                <a:latin typeface="Calibri"/>
                <a:ea typeface="+mn-ea"/>
                <a:cs typeface="+mn-cs"/>
              </a:rPr>
              <a:t>Belfint</a:t>
            </a:r>
            <a:r>
              <a:rPr kumimoji="0" lang="en-US" sz="1000" b="0" i="1" u="none" strike="noStrike" kern="1200" cap="none" spc="0" normalizeH="0" baseline="0" noProof="0" dirty="0">
                <a:ln>
                  <a:noFill/>
                </a:ln>
                <a:solidFill>
                  <a:srgbClr val="080808"/>
                </a:solidFill>
                <a:effectLst/>
                <a:uLnTx/>
                <a:uFillTx/>
                <a:latin typeface="Calibri"/>
                <a:ea typeface="+mn-ea"/>
                <a:cs typeface="+mn-cs"/>
              </a:rPr>
              <a:t>, Lyons &amp; Shuman, P.A.</a:t>
            </a:r>
            <a:endParaRPr kumimoji="0" lang="en-US" sz="1000" b="0" i="0" u="none" strike="noStrike" kern="1200" cap="none" spc="0" normalizeH="0" baseline="0" noProof="0" dirty="0">
              <a:ln>
                <a:noFill/>
              </a:ln>
              <a:solidFill>
                <a:srgbClr val="080808"/>
              </a:solidFill>
              <a:effectLst/>
              <a:uLnTx/>
              <a:uFillTx/>
              <a:latin typeface="Calibri"/>
              <a:ea typeface="+mn-ea"/>
              <a:cs typeface="+mn-cs"/>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7" y="3266339"/>
            <a:ext cx="329878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66C17210-0AD8-4E99-A403-B26AC206FF73}"/>
              </a:ext>
            </a:extLst>
          </p:cNvPr>
          <p:cNvSpPr>
            <a:spLocks noGrp="1"/>
          </p:cNvSpPr>
          <p:nvPr>
            <p:ph type="sldNum" sz="quarter" idx="12"/>
          </p:nvPr>
        </p:nvSpPr>
        <p:spPr/>
        <p:txBody>
          <a:bodyPr/>
          <a:lstStyle/>
          <a:p>
            <a:fld id="{79E6BBA7-545C-48A5-AEAB-8917EB9DEBB0}" type="slidenum">
              <a:rPr lang="en-US" smtClean="0"/>
              <a:t>16</a:t>
            </a:fld>
            <a:endParaRPr lang="en-US"/>
          </a:p>
        </p:txBody>
      </p:sp>
    </p:spTree>
    <p:extLst>
      <p:ext uri="{BB962C8B-B14F-4D97-AF65-F5344CB8AC3E}">
        <p14:creationId xmlns:p14="http://schemas.microsoft.com/office/powerpoint/2010/main" val="345302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Consider providing copies to advisors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“Per stirpes”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Trusts as beneficiary</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Charity as beneficiary</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Separation of accounts</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Percentage of account balance</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Retirement accounts are the best assets to leave to a charity</a:t>
            </a:r>
          </a:p>
          <a:p>
            <a:pPr marL="682625" lvl="1" indent="-273050">
              <a:spcBef>
                <a:spcPts val="200"/>
              </a:spcBef>
              <a:spcAft>
                <a:spcPts val="500"/>
              </a:spcAft>
              <a:buClr>
                <a:srgbClr val="840A4D"/>
              </a:buClr>
              <a:buSzPct val="80000"/>
              <a:buFont typeface="Courier New" panose="02070309020205020404" pitchFamily="49" charset="0"/>
              <a:buChar char="o"/>
              <a:defRPr/>
            </a:pPr>
            <a:endParaRPr lang="en-US" sz="1800" dirty="0">
              <a:solidFill>
                <a:schemeClr val="bg1">
                  <a:lumMod val="50000"/>
                </a:schemeClr>
              </a:solidFill>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840A4D"/>
                </a:solidFill>
                <a:effectLst/>
                <a:uLnTx/>
                <a:uFillTx/>
                <a:latin typeface="Garamond" panose="02020404030301010803" pitchFamily="18" charset="0"/>
                <a:ea typeface="+mj-ea"/>
                <a:cs typeface="+mj-cs"/>
              </a:rPr>
              <a:t>Beneficiary Designations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80808"/>
                </a:solidFill>
                <a:effectLst/>
                <a:uLnTx/>
                <a:uFillTx/>
                <a:latin typeface="Calibri"/>
                <a:ea typeface="+mn-ea"/>
                <a:cs typeface="+mn-cs"/>
              </a:rPr>
              <a:t>Copyright © 2016 </a:t>
            </a:r>
            <a:r>
              <a:rPr kumimoji="0" lang="en-US" sz="1000" b="0" i="1" u="none" strike="noStrike" kern="1200" cap="none" spc="0" normalizeH="0" baseline="0" noProof="0" dirty="0" err="1">
                <a:ln>
                  <a:noFill/>
                </a:ln>
                <a:solidFill>
                  <a:srgbClr val="080808"/>
                </a:solidFill>
                <a:effectLst/>
                <a:uLnTx/>
                <a:uFillTx/>
                <a:latin typeface="Calibri"/>
                <a:ea typeface="+mn-ea"/>
                <a:cs typeface="+mn-cs"/>
              </a:rPr>
              <a:t>Belfint</a:t>
            </a:r>
            <a:r>
              <a:rPr kumimoji="0" lang="en-US" sz="1000" b="0" i="1" u="none" strike="noStrike" kern="1200" cap="none" spc="0" normalizeH="0" baseline="0" noProof="0" dirty="0">
                <a:ln>
                  <a:noFill/>
                </a:ln>
                <a:solidFill>
                  <a:srgbClr val="080808"/>
                </a:solidFill>
                <a:effectLst/>
                <a:uLnTx/>
                <a:uFillTx/>
                <a:latin typeface="Calibri"/>
                <a:ea typeface="+mn-ea"/>
                <a:cs typeface="+mn-cs"/>
              </a:rPr>
              <a:t>, Lyons &amp; Shuman, P.A.</a:t>
            </a:r>
            <a:endParaRPr kumimoji="0" lang="en-US" sz="1000" b="0" i="0" u="none" strike="noStrike" kern="1200" cap="none" spc="0" normalizeH="0" baseline="0" noProof="0" dirty="0">
              <a:ln>
                <a:noFill/>
              </a:ln>
              <a:solidFill>
                <a:srgbClr val="080808"/>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EC9FFAF5-BD0C-45E8-9DDB-7098DB27D4BA}"/>
              </a:ext>
            </a:extLst>
          </p:cNvPr>
          <p:cNvSpPr>
            <a:spLocks noGrp="1"/>
          </p:cNvSpPr>
          <p:nvPr>
            <p:ph type="sldNum" sz="quarter" idx="12"/>
          </p:nvPr>
        </p:nvSpPr>
        <p:spPr/>
        <p:txBody>
          <a:bodyPr/>
          <a:lstStyle/>
          <a:p>
            <a:fld id="{79E6BBA7-545C-48A5-AEAB-8917EB9DEBB0}" type="slidenum">
              <a:rPr lang="en-US" smtClean="0"/>
              <a:t>17</a:t>
            </a:fld>
            <a:endParaRPr lang="en-US"/>
          </a:p>
        </p:txBody>
      </p:sp>
    </p:spTree>
    <p:extLst>
      <p:ext uri="{BB962C8B-B14F-4D97-AF65-F5344CB8AC3E}">
        <p14:creationId xmlns:p14="http://schemas.microsoft.com/office/powerpoint/2010/main" val="20619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Conventional Planning Prior to 2011</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grpSp>
        <p:nvGrpSpPr>
          <p:cNvPr id="13" name="Group 12"/>
          <p:cNvGrpSpPr/>
          <p:nvPr/>
        </p:nvGrpSpPr>
        <p:grpSpPr>
          <a:xfrm>
            <a:off x="727303" y="1348527"/>
            <a:ext cx="7737016" cy="4460108"/>
            <a:chOff x="337808" y="1502640"/>
            <a:chExt cx="8348992" cy="4812890"/>
          </a:xfrm>
        </p:grpSpPr>
        <p:sp>
          <p:nvSpPr>
            <p:cNvPr id="14" name="TextBox 13"/>
            <p:cNvSpPr txBox="1"/>
            <p:nvPr/>
          </p:nvSpPr>
          <p:spPr>
            <a:xfrm>
              <a:off x="337808" y="1902749"/>
              <a:ext cx="1735756" cy="646331"/>
            </a:xfrm>
            <a:prstGeom prst="rect">
              <a:avLst/>
            </a:prstGeom>
            <a:noFill/>
          </p:spPr>
          <p:txBody>
            <a:bodyPr vert="horz" wrap="square" rtlCol="0">
              <a:spAutoFit/>
            </a:bodyPr>
            <a:lstStyle/>
            <a:p>
              <a:pPr algn="ctr"/>
              <a:r>
                <a:rPr lang="en-US" dirty="0">
                  <a:solidFill>
                    <a:srgbClr val="080808"/>
                  </a:solidFill>
                  <a:latin typeface="+mj-lt"/>
                </a:rPr>
                <a:t>Funded up to exclusion limit</a:t>
              </a:r>
            </a:p>
          </p:txBody>
        </p:sp>
        <p:sp>
          <p:nvSpPr>
            <p:cNvPr id="15" name="Rectangle 14"/>
            <p:cNvSpPr/>
            <p:nvPr/>
          </p:nvSpPr>
          <p:spPr>
            <a:xfrm>
              <a:off x="508681" y="3200621"/>
              <a:ext cx="1394010" cy="1874982"/>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TextBox 16"/>
            <p:cNvSpPr txBox="1"/>
            <p:nvPr/>
          </p:nvSpPr>
          <p:spPr>
            <a:xfrm>
              <a:off x="753271" y="3676447"/>
              <a:ext cx="904827" cy="1015663"/>
            </a:xfrm>
            <a:prstGeom prst="rect">
              <a:avLst/>
            </a:prstGeom>
            <a:noFill/>
          </p:spPr>
          <p:txBody>
            <a:bodyPr vert="horz" wrap="square" rtlCol="0">
              <a:spAutoFit/>
            </a:bodyPr>
            <a:lstStyle/>
            <a:p>
              <a:pPr algn="ctr"/>
              <a:r>
                <a:rPr lang="en-US" sz="2000" dirty="0">
                  <a:solidFill>
                    <a:schemeClr val="bg1"/>
                  </a:solidFill>
                  <a:latin typeface="+mj-lt"/>
                </a:rPr>
                <a:t>Estate of </a:t>
              </a:r>
              <a:br>
                <a:rPr lang="en-US" sz="2000" dirty="0">
                  <a:solidFill>
                    <a:schemeClr val="bg1"/>
                  </a:solidFill>
                  <a:latin typeface="+mj-lt"/>
                </a:rPr>
              </a:br>
              <a:r>
                <a:rPr lang="en-US" sz="2000" dirty="0">
                  <a:solidFill>
                    <a:schemeClr val="bg1"/>
                  </a:solidFill>
                  <a:latin typeface="+mj-lt"/>
                </a:rPr>
                <a:t>H</a:t>
              </a:r>
            </a:p>
          </p:txBody>
        </p:sp>
        <p:cxnSp>
          <p:nvCxnSpPr>
            <p:cNvPr id="20" name="Straight Arrow Connector 19"/>
            <p:cNvCxnSpPr/>
            <p:nvPr/>
          </p:nvCxnSpPr>
          <p:spPr>
            <a:xfrm flipV="1">
              <a:off x="1205686" y="2102804"/>
              <a:ext cx="1611405" cy="1019087"/>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rot="16200000">
              <a:off x="3967018" y="614215"/>
              <a:ext cx="886695" cy="2946401"/>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TextBox 21"/>
            <p:cNvSpPr txBox="1"/>
            <p:nvPr/>
          </p:nvSpPr>
          <p:spPr>
            <a:xfrm>
              <a:off x="3957951" y="1902749"/>
              <a:ext cx="904827" cy="430887"/>
            </a:xfrm>
            <a:prstGeom prst="rect">
              <a:avLst/>
            </a:prstGeom>
            <a:noFill/>
          </p:spPr>
          <p:txBody>
            <a:bodyPr vert="horz" wrap="square" rtlCol="0">
              <a:spAutoFit/>
            </a:bodyPr>
            <a:lstStyle/>
            <a:p>
              <a:pPr algn="ctr"/>
              <a:r>
                <a:rPr lang="en-US" sz="2200" dirty="0">
                  <a:solidFill>
                    <a:schemeClr val="bg1"/>
                  </a:solidFill>
                  <a:latin typeface="+mj-lt"/>
                </a:rPr>
                <a:t>CST</a:t>
              </a:r>
            </a:p>
          </p:txBody>
        </p:sp>
        <p:sp>
          <p:nvSpPr>
            <p:cNvPr id="23" name="TextBox 22"/>
            <p:cNvSpPr txBox="1"/>
            <p:nvPr/>
          </p:nvSpPr>
          <p:spPr>
            <a:xfrm>
              <a:off x="3810338" y="2854034"/>
              <a:ext cx="1256147" cy="398545"/>
            </a:xfrm>
            <a:prstGeom prst="rect">
              <a:avLst/>
            </a:prstGeom>
            <a:noFill/>
          </p:spPr>
          <p:txBody>
            <a:bodyPr vert="horz" wrap="square" rtlCol="0">
              <a:spAutoFit/>
            </a:bodyPr>
            <a:lstStyle/>
            <a:p>
              <a:pPr algn="ctr"/>
              <a:r>
                <a:rPr lang="en-US" dirty="0">
                  <a:solidFill>
                    <a:srgbClr val="080808"/>
                  </a:solidFill>
                  <a:latin typeface="+mj-lt"/>
                </a:rPr>
                <a:t>Income</a:t>
              </a:r>
            </a:p>
          </p:txBody>
        </p:sp>
        <p:sp>
          <p:nvSpPr>
            <p:cNvPr id="24" name="TextBox 23"/>
            <p:cNvSpPr txBox="1"/>
            <p:nvPr/>
          </p:nvSpPr>
          <p:spPr>
            <a:xfrm>
              <a:off x="5980383" y="2854034"/>
              <a:ext cx="904827" cy="369332"/>
            </a:xfrm>
            <a:prstGeom prst="rect">
              <a:avLst/>
            </a:prstGeom>
            <a:noFill/>
          </p:spPr>
          <p:txBody>
            <a:bodyPr vert="horz" wrap="square" rtlCol="0">
              <a:spAutoFit/>
            </a:bodyPr>
            <a:lstStyle/>
            <a:p>
              <a:pPr algn="ctr"/>
              <a:r>
                <a:rPr lang="en-US" dirty="0">
                  <a:solidFill>
                    <a:srgbClr val="080808"/>
                  </a:solidFill>
                  <a:latin typeface="+mj-lt"/>
                </a:rPr>
                <a:t>HEMS</a:t>
              </a:r>
            </a:p>
          </p:txBody>
        </p:sp>
        <p:sp>
          <p:nvSpPr>
            <p:cNvPr id="25" name="Oval 24"/>
            <p:cNvSpPr/>
            <p:nvPr/>
          </p:nvSpPr>
          <p:spPr>
            <a:xfrm>
              <a:off x="4814461" y="3745562"/>
              <a:ext cx="1427018" cy="1330041"/>
            </a:xfrm>
            <a:prstGeom prst="ellipse">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TextBox 25"/>
            <p:cNvSpPr txBox="1"/>
            <p:nvPr/>
          </p:nvSpPr>
          <p:spPr>
            <a:xfrm>
              <a:off x="3810338" y="4184278"/>
              <a:ext cx="904827" cy="369332"/>
            </a:xfrm>
            <a:prstGeom prst="rect">
              <a:avLst/>
            </a:prstGeom>
            <a:noFill/>
          </p:spPr>
          <p:txBody>
            <a:bodyPr vert="horz" wrap="square" rtlCol="0">
              <a:spAutoFit/>
            </a:bodyPr>
            <a:lstStyle/>
            <a:p>
              <a:pPr algn="ctr"/>
              <a:r>
                <a:rPr lang="en-US" dirty="0">
                  <a:solidFill>
                    <a:srgbClr val="080808"/>
                  </a:solidFill>
                  <a:latin typeface="+mj-lt"/>
                </a:rPr>
                <a:t>or</a:t>
              </a:r>
            </a:p>
          </p:txBody>
        </p:sp>
        <p:cxnSp>
          <p:nvCxnSpPr>
            <p:cNvPr id="27" name="Straight Connector 26"/>
            <p:cNvCxnSpPr/>
            <p:nvPr/>
          </p:nvCxnSpPr>
          <p:spPr>
            <a:xfrm>
              <a:off x="1902691" y="4541336"/>
              <a:ext cx="1221509" cy="0"/>
            </a:xfrm>
            <a:prstGeom prst="line">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731491" y="4541336"/>
              <a:ext cx="997527" cy="0"/>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937165" y="4392002"/>
              <a:ext cx="794327" cy="1874982"/>
            </a:xfrm>
            <a:prstGeom prst="rect">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TextBox 29"/>
            <p:cNvSpPr txBox="1"/>
            <p:nvPr/>
          </p:nvSpPr>
          <p:spPr>
            <a:xfrm>
              <a:off x="2998196" y="4343456"/>
              <a:ext cx="672268" cy="1972074"/>
            </a:xfrm>
            <a:prstGeom prst="rect">
              <a:avLst/>
            </a:prstGeom>
            <a:noFill/>
          </p:spPr>
          <p:txBody>
            <a:bodyPr vert="wordArtVert" wrap="square" rtlCol="0" anchor="ctr">
              <a:spAutoFit/>
            </a:bodyPr>
            <a:lstStyle/>
            <a:p>
              <a:pPr algn="ctr"/>
              <a:r>
                <a:rPr lang="en-US" sz="1200" dirty="0">
                  <a:solidFill>
                    <a:schemeClr val="bg1"/>
                  </a:solidFill>
                  <a:latin typeface="+mj-lt"/>
                </a:rPr>
                <a:t>Marital Trusts</a:t>
              </a:r>
            </a:p>
          </p:txBody>
        </p:sp>
        <p:sp>
          <p:nvSpPr>
            <p:cNvPr id="31" name="TextBox 30"/>
            <p:cNvSpPr txBox="1"/>
            <p:nvPr/>
          </p:nvSpPr>
          <p:spPr>
            <a:xfrm>
              <a:off x="5075556" y="4239872"/>
              <a:ext cx="904827" cy="400110"/>
            </a:xfrm>
            <a:prstGeom prst="rect">
              <a:avLst/>
            </a:prstGeom>
            <a:noFill/>
          </p:spPr>
          <p:txBody>
            <a:bodyPr vert="horz" wrap="square" rtlCol="0">
              <a:spAutoFit/>
            </a:bodyPr>
            <a:lstStyle/>
            <a:p>
              <a:pPr algn="ctr"/>
              <a:r>
                <a:rPr lang="en-US" sz="2000" dirty="0">
                  <a:solidFill>
                    <a:schemeClr val="bg1"/>
                  </a:solidFill>
                  <a:latin typeface="+mj-lt"/>
                </a:rPr>
                <a:t>W</a:t>
              </a:r>
            </a:p>
          </p:txBody>
        </p:sp>
        <p:cxnSp>
          <p:nvCxnSpPr>
            <p:cNvPr id="33" name="Straight Arrow Connector 32"/>
            <p:cNvCxnSpPr/>
            <p:nvPr/>
          </p:nvCxnSpPr>
          <p:spPr>
            <a:xfrm>
              <a:off x="5144655" y="2530763"/>
              <a:ext cx="27709" cy="1145684"/>
            </a:xfrm>
            <a:prstGeom prst="straightConnector1">
              <a:avLst/>
            </a:prstGeom>
            <a:ln>
              <a:solidFill>
                <a:srgbClr val="00206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823531" y="2530763"/>
              <a:ext cx="27709" cy="1145684"/>
            </a:xfrm>
            <a:prstGeom prst="straightConnector1">
              <a:avLst/>
            </a:prstGeom>
            <a:ln>
              <a:solidFill>
                <a:srgbClr val="00206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5883566" y="2087415"/>
              <a:ext cx="1274616" cy="17052"/>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941294" y="1502640"/>
              <a:ext cx="1159160" cy="584775"/>
            </a:xfrm>
            <a:prstGeom prst="rect">
              <a:avLst/>
            </a:prstGeom>
            <a:noFill/>
          </p:spPr>
          <p:txBody>
            <a:bodyPr vert="horz" wrap="square" rtlCol="0">
              <a:spAutoFit/>
            </a:bodyPr>
            <a:lstStyle/>
            <a:p>
              <a:pPr algn="ctr"/>
              <a:r>
                <a:rPr lang="en-US" sz="1600" dirty="0">
                  <a:solidFill>
                    <a:srgbClr val="080808"/>
                  </a:solidFill>
                  <a:latin typeface="+mj-lt"/>
                </a:rPr>
                <a:t>At W’s death</a:t>
              </a:r>
            </a:p>
          </p:txBody>
        </p:sp>
        <p:sp>
          <p:nvSpPr>
            <p:cNvPr id="37" name="Oval 36"/>
            <p:cNvSpPr/>
            <p:nvPr/>
          </p:nvSpPr>
          <p:spPr>
            <a:xfrm>
              <a:off x="7259782" y="1523995"/>
              <a:ext cx="1427018" cy="1330041"/>
            </a:xfrm>
            <a:prstGeom prst="ellipse">
              <a:avLst/>
            </a:prstGeom>
            <a:solidFill>
              <a:srgbClr val="660033"/>
            </a:solidFill>
            <a:ln>
              <a:solidFill>
                <a:srgbClr val="6600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8" name="TextBox 37"/>
            <p:cNvSpPr txBox="1"/>
            <p:nvPr/>
          </p:nvSpPr>
          <p:spPr>
            <a:xfrm>
              <a:off x="7314128" y="1829039"/>
              <a:ext cx="1318323" cy="747272"/>
            </a:xfrm>
            <a:prstGeom prst="rect">
              <a:avLst/>
            </a:prstGeom>
            <a:noFill/>
          </p:spPr>
          <p:txBody>
            <a:bodyPr vert="horz" wrap="square" rtlCol="0">
              <a:spAutoFit/>
            </a:bodyPr>
            <a:lstStyle/>
            <a:p>
              <a:pPr algn="ctr"/>
              <a:r>
                <a:rPr lang="en-US" sz="1300" dirty="0">
                  <a:solidFill>
                    <a:schemeClr val="bg1"/>
                  </a:solidFill>
                  <a:latin typeface="+mj-lt"/>
                </a:rPr>
                <a:t>Children or grandchildren or trust</a:t>
              </a:r>
            </a:p>
          </p:txBody>
        </p:sp>
      </p:grpSp>
      <p:sp>
        <p:nvSpPr>
          <p:cNvPr id="2" name="Slide Number Placeholder 1">
            <a:extLst>
              <a:ext uri="{FF2B5EF4-FFF2-40B4-BE49-F238E27FC236}">
                <a16:creationId xmlns:a16="http://schemas.microsoft.com/office/drawing/2014/main" id="{977BBC2B-FC11-4122-8737-38D038FF6AEB}"/>
              </a:ext>
            </a:extLst>
          </p:cNvPr>
          <p:cNvSpPr>
            <a:spLocks noGrp="1"/>
          </p:cNvSpPr>
          <p:nvPr>
            <p:ph type="sldNum" sz="quarter" idx="12"/>
          </p:nvPr>
        </p:nvSpPr>
        <p:spPr/>
        <p:txBody>
          <a:bodyPr/>
          <a:lstStyle/>
          <a:p>
            <a:fld id="{79E6BBA7-545C-48A5-AEAB-8917EB9DEBB0}" type="slidenum">
              <a:rPr lang="en-US" smtClean="0"/>
              <a:t>18</a:t>
            </a:fld>
            <a:endParaRPr lang="en-US"/>
          </a:p>
        </p:txBody>
      </p:sp>
    </p:spTree>
    <p:extLst>
      <p:ext uri="{BB962C8B-B14F-4D97-AF65-F5344CB8AC3E}">
        <p14:creationId xmlns:p14="http://schemas.microsoft.com/office/powerpoint/2010/main" val="3830141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Not planning at all and wasting the first-to-die’s </a:t>
            </a:r>
            <a:br>
              <a:rPr lang="en-US" sz="2000" dirty="0">
                <a:solidFill>
                  <a:schemeClr val="bg1">
                    <a:lumMod val="50000"/>
                  </a:schemeClr>
                </a:solidFill>
              </a:rPr>
            </a:br>
            <a:r>
              <a:rPr lang="en-US" sz="2000" dirty="0">
                <a:solidFill>
                  <a:schemeClr val="bg1">
                    <a:lumMod val="50000"/>
                  </a:schemeClr>
                </a:solidFill>
              </a:rPr>
              <a:t>estate exclusion</a:t>
            </a:r>
          </a:p>
          <a:p>
            <a:pPr marL="228600" indent="-228600">
              <a:spcBef>
                <a:spcPts val="200"/>
              </a:spcBef>
              <a:spcAft>
                <a:spcPts val="400"/>
              </a:spcAft>
              <a:buClr>
                <a:srgbClr val="840A4D"/>
              </a:buClr>
              <a:buSzPct val="115000"/>
            </a:pPr>
            <a:r>
              <a:rPr lang="en-US" sz="2000" dirty="0">
                <a:solidFill>
                  <a:schemeClr val="bg1">
                    <a:lumMod val="50000"/>
                  </a:schemeClr>
                </a:solidFill>
              </a:rPr>
              <a:t>Not being able to fully fund (balance) each spouse’s </a:t>
            </a:r>
            <a:br>
              <a:rPr lang="en-US" sz="2000" dirty="0">
                <a:solidFill>
                  <a:schemeClr val="bg1">
                    <a:lumMod val="50000"/>
                  </a:schemeClr>
                </a:solidFill>
              </a:rPr>
            </a:br>
            <a:r>
              <a:rPr lang="en-US" sz="2000" dirty="0">
                <a:solidFill>
                  <a:schemeClr val="bg1">
                    <a:lumMod val="50000"/>
                  </a:schemeClr>
                </a:solidFill>
              </a:rPr>
              <a:t>CST at the first death</a:t>
            </a:r>
          </a:p>
          <a:p>
            <a:pPr marL="228600" indent="-228600">
              <a:spcBef>
                <a:spcPts val="200"/>
              </a:spcBef>
              <a:spcAft>
                <a:spcPts val="400"/>
              </a:spcAft>
              <a:buClr>
                <a:srgbClr val="840A4D"/>
              </a:buClr>
              <a:buSzPct val="115000"/>
            </a:pPr>
            <a:r>
              <a:rPr lang="en-US" sz="2000" dirty="0">
                <a:solidFill>
                  <a:schemeClr val="bg1">
                    <a:lumMod val="50000"/>
                  </a:schemeClr>
                </a:solidFill>
              </a:rPr>
              <a:t>Not requiring that the CST be funded or leaving the decision to the surviving spouse</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Conventional Planning Challenges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4" descr="http://manikandanc.com/wp-content/uploads/2014/01/it_challen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450" y="3108916"/>
            <a:ext cx="3714749" cy="317135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3EFAF90-65AB-4110-B187-D5514AE82AB0}"/>
              </a:ext>
            </a:extLst>
          </p:cNvPr>
          <p:cNvSpPr>
            <a:spLocks noGrp="1"/>
          </p:cNvSpPr>
          <p:nvPr>
            <p:ph type="sldNum" sz="quarter" idx="12"/>
          </p:nvPr>
        </p:nvSpPr>
        <p:spPr/>
        <p:txBody>
          <a:bodyPr/>
          <a:lstStyle/>
          <a:p>
            <a:fld id="{79E6BBA7-545C-48A5-AEAB-8917EB9DEBB0}" type="slidenum">
              <a:rPr lang="en-US" smtClean="0"/>
              <a:t>19</a:t>
            </a:fld>
            <a:endParaRPr lang="en-US"/>
          </a:p>
        </p:txBody>
      </p:sp>
    </p:spTree>
    <p:extLst>
      <p:ext uri="{BB962C8B-B14F-4D97-AF65-F5344CB8AC3E}">
        <p14:creationId xmlns:p14="http://schemas.microsoft.com/office/powerpoint/2010/main" val="272435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0" indent="0" algn="just">
              <a:spcBef>
                <a:spcPts val="200"/>
              </a:spcBef>
              <a:spcAft>
                <a:spcPts val="400"/>
              </a:spcAft>
              <a:buClr>
                <a:srgbClr val="840A4D"/>
              </a:buClr>
              <a:buSzPct val="115000"/>
              <a:buNone/>
            </a:pPr>
            <a:r>
              <a:rPr lang="en-US" sz="1500" dirty="0">
                <a:solidFill>
                  <a:schemeClr val="bg1">
                    <a:lumMod val="50000"/>
                  </a:schemeClr>
                </a:solidFill>
              </a:rPr>
              <a:t>Jordon N. Rosen, CPA, MST, AEP® is a Director and shareholder in the Wilmington, Delaware CPA firm of </a:t>
            </a:r>
            <a:r>
              <a:rPr lang="en-US" sz="1500" dirty="0" err="1">
                <a:solidFill>
                  <a:schemeClr val="bg1">
                    <a:lumMod val="50000"/>
                  </a:schemeClr>
                </a:solidFill>
              </a:rPr>
              <a:t>Belfint</a:t>
            </a:r>
            <a:r>
              <a:rPr lang="en-US" sz="1500" dirty="0">
                <a:solidFill>
                  <a:schemeClr val="bg1">
                    <a:lumMod val="50000"/>
                  </a:schemeClr>
                </a:solidFill>
              </a:rPr>
              <a:t>, Lyons &amp; Shuman, where he heads the firm’s estate and trust practice.  Jordon also provides tax consulting and compliance services to the firm’s higher net worth clients and business owners.  He is the Past President of the National Association of Estate Planners and Councils (NAEPC) and has served as president of the Delaware Estate Planning Council and the Chester County, PA Estate Planning Council.  Mr. Rosen is also a member and past chair of the Delaware State Chamber of Commerce tax committee, is a past member of the AICPA Trust, Estate and Gift Tax Technical Resource Panel, and is a member of the editorial board of Thomson Reuters Focus publication.</a:t>
            </a:r>
          </a:p>
          <a:p>
            <a:pPr marL="0" indent="0" algn="just">
              <a:spcBef>
                <a:spcPts val="200"/>
              </a:spcBef>
              <a:spcAft>
                <a:spcPts val="400"/>
              </a:spcAft>
              <a:buClr>
                <a:srgbClr val="840A4D"/>
              </a:buClr>
              <a:buSzPct val="115000"/>
              <a:buNone/>
            </a:pPr>
            <a:r>
              <a:rPr lang="en-US" sz="1500" dirty="0">
                <a:solidFill>
                  <a:schemeClr val="bg1">
                    <a:lumMod val="50000"/>
                  </a:schemeClr>
                </a:solidFill>
              </a:rPr>
              <a:t>Jordon is a licensed CPA in Delaware and Pennsylvania and is a member of the Pennsylvania Institute of CPAs, Delaware Society of CPAs and the AICPA Tax Section.  He also holds the designation of Accredited Estate Planner ® and has been recognized as a 5-Star Wealth Manager by Philadelphia Magazine and Delaware Today.</a:t>
            </a:r>
          </a:p>
          <a:p>
            <a:pPr marL="0" indent="0" algn="just">
              <a:spcBef>
                <a:spcPts val="200"/>
              </a:spcBef>
              <a:spcAft>
                <a:spcPts val="400"/>
              </a:spcAft>
              <a:buClr>
                <a:srgbClr val="840A4D"/>
              </a:buClr>
              <a:buSzPct val="115000"/>
              <a:buNone/>
            </a:pPr>
            <a:r>
              <a:rPr lang="en-US" sz="1500" dirty="0">
                <a:solidFill>
                  <a:schemeClr val="bg1">
                    <a:lumMod val="50000"/>
                  </a:schemeClr>
                </a:solidFill>
              </a:rPr>
              <a:t>Mr. Rosen is a frequently sought out speaker both locally and nationally on tax planning and related issues and has published more than 100 articles.  He has been a frequent television and radio guest and a past host of Money Talk on 1450-WILM.  He received his undergraduate degree in Accounting from Temple University and his Master’s degree in Taxation from Widener University.</a:t>
            </a:r>
          </a:p>
          <a:p>
            <a:pPr marL="548640" lvl="1" indent="-274320">
              <a:buClr>
                <a:srgbClr val="840A4D"/>
              </a:buClr>
              <a:buFont typeface="Courier New" panose="02070309020205020404" pitchFamily="49" charset="0"/>
              <a:buChar char="o"/>
            </a:pPr>
            <a:endParaRPr lang="en-US" sz="15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About Jordon . . .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4" name="Slide Number Placeholder 3">
            <a:extLst>
              <a:ext uri="{FF2B5EF4-FFF2-40B4-BE49-F238E27FC236}">
                <a16:creationId xmlns:a16="http://schemas.microsoft.com/office/drawing/2014/main" id="{678C2619-2DC1-4368-A96C-9AC2990A69CC}"/>
              </a:ext>
            </a:extLst>
          </p:cNvPr>
          <p:cNvSpPr>
            <a:spLocks noGrp="1"/>
          </p:cNvSpPr>
          <p:nvPr>
            <p:ph type="sldNum" sz="quarter" idx="12"/>
          </p:nvPr>
        </p:nvSpPr>
        <p:spPr/>
        <p:txBody>
          <a:bodyPr/>
          <a:lstStyle/>
          <a:p>
            <a:fld id="{79E6BBA7-545C-48A5-AEAB-8917EB9DEBB0}" type="slidenum">
              <a:rPr lang="en-US" smtClean="0"/>
              <a:t>2</a:t>
            </a:fld>
            <a:endParaRPr lang="en-US"/>
          </a:p>
        </p:txBody>
      </p:sp>
    </p:spTree>
    <p:extLst>
      <p:ext uri="{BB962C8B-B14F-4D97-AF65-F5344CB8AC3E}">
        <p14:creationId xmlns:p14="http://schemas.microsoft.com/office/powerpoint/2010/main" val="3264689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1430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5"/>
          <p:cNvSpPr txBox="1">
            <a:spLocks/>
          </p:cNvSpPr>
          <p:nvPr/>
        </p:nvSpPr>
        <p:spPr>
          <a:xfrm>
            <a:off x="390525" y="348168"/>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solidFill>
                  <a:srgbClr val="840A4D"/>
                </a:solidFill>
                <a:latin typeface="Garamond" panose="02020404030301010803" pitchFamily="18" charset="0"/>
              </a:rPr>
              <a:t>With no Planning -Wasting the Estate Tax </a:t>
            </a:r>
          </a:p>
          <a:p>
            <a:pPr algn="l"/>
            <a:r>
              <a:rPr lang="en-US" sz="2700" b="1" dirty="0">
                <a:solidFill>
                  <a:srgbClr val="840A4D"/>
                </a:solidFill>
                <a:latin typeface="Garamond" panose="02020404030301010803" pitchFamily="18" charset="0"/>
              </a:rPr>
              <a:t>Exclusion Amount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graphicFrame>
        <p:nvGraphicFramePr>
          <p:cNvPr id="15" name="Content Placeholder 3"/>
          <p:cNvGraphicFramePr>
            <a:graphicFrameLocks/>
          </p:cNvGraphicFramePr>
          <p:nvPr>
            <p:extLst>
              <p:ext uri="{D42A27DB-BD31-4B8C-83A1-F6EECF244321}">
                <p14:modId xmlns:p14="http://schemas.microsoft.com/office/powerpoint/2010/main" val="935472211"/>
              </p:ext>
            </p:extLst>
          </p:nvPr>
        </p:nvGraphicFramePr>
        <p:xfrm>
          <a:off x="609599" y="1694152"/>
          <a:ext cx="7555345" cy="2313507"/>
        </p:xfrm>
        <a:graphic>
          <a:graphicData uri="http://schemas.openxmlformats.org/drawingml/2006/table">
            <a:tbl>
              <a:tblPr firstRow="1" bandRow="1"/>
              <a:tblGrid>
                <a:gridCol w="3292302">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2078182">
                  <a:extLst>
                    <a:ext uri="{9D8B030D-6E8A-4147-A177-3AD203B41FA5}">
                      <a16:colId xmlns:a16="http://schemas.microsoft.com/office/drawing/2014/main" val="20002"/>
                    </a:ext>
                  </a:extLst>
                </a:gridCol>
                <a:gridCol w="249382">
                  <a:extLst>
                    <a:ext uri="{9D8B030D-6E8A-4147-A177-3AD203B41FA5}">
                      <a16:colId xmlns:a16="http://schemas.microsoft.com/office/drawing/2014/main" val="20003"/>
                    </a:ext>
                  </a:extLst>
                </a:gridCol>
                <a:gridCol w="1727199">
                  <a:extLst>
                    <a:ext uri="{9D8B030D-6E8A-4147-A177-3AD203B41FA5}">
                      <a16:colId xmlns:a16="http://schemas.microsoft.com/office/drawing/2014/main" val="20004"/>
                    </a:ext>
                  </a:extLst>
                </a:gridCol>
              </a:tblGrid>
              <a:tr h="37084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pPr algn="ctr"/>
                      <a:r>
                        <a:rPr lang="en-US" dirty="0">
                          <a:solidFill>
                            <a:schemeClr val="bg1">
                              <a:lumMod val="50000"/>
                            </a:schemeClr>
                          </a:solidFill>
                        </a:rPr>
                        <a:t>H</a:t>
                      </a: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pPr algn="ctr"/>
                      <a:r>
                        <a:rPr lang="en-US" dirty="0">
                          <a:solidFill>
                            <a:schemeClr val="bg1">
                              <a:lumMod val="50000"/>
                            </a:schemeClr>
                          </a:solidFill>
                        </a:rPr>
                        <a:t>W</a:t>
                      </a: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dirty="0">
                          <a:solidFill>
                            <a:schemeClr val="bg1">
                              <a:lumMod val="50000"/>
                            </a:schemeClr>
                          </a:solidFill>
                        </a:rPr>
                        <a:t>Total Estate</a:t>
                      </a: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a:solidFill>
                            <a:schemeClr val="bg1">
                              <a:lumMod val="50000"/>
                            </a:schemeClr>
                          </a:solidFill>
                        </a:rPr>
                        <a:t>$10,000,000</a:t>
                      </a: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a:solidFill>
                            <a:schemeClr val="bg1">
                              <a:lumMod val="50000"/>
                            </a:schemeClr>
                          </a:solidFill>
                        </a:rPr>
                        <a:t>$10,000,000</a:t>
                      </a: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464387">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dirty="0">
                          <a:solidFill>
                            <a:schemeClr val="bg1">
                              <a:lumMod val="50000"/>
                            </a:schemeClr>
                          </a:solidFill>
                        </a:rPr>
                        <a:t>Marital</a:t>
                      </a:r>
                      <a:r>
                        <a:rPr lang="en-US" baseline="0" dirty="0">
                          <a:solidFill>
                            <a:schemeClr val="bg1">
                              <a:lumMod val="50000"/>
                            </a:schemeClr>
                          </a:solidFill>
                        </a:rPr>
                        <a:t> Deduction at H’s Death</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a:solidFill>
                            <a:schemeClr val="bg1">
                              <a:lumMod val="50000"/>
                            </a:schemeClr>
                          </a:solidFill>
                        </a:rPr>
                        <a:t>(10,000,000)</a:t>
                      </a: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a:solidFill>
                            <a:schemeClr val="bg1">
                              <a:lumMod val="50000"/>
                            </a:schemeClr>
                          </a:solidFill>
                        </a:rPr>
                        <a:t>10,000,000</a:t>
                      </a: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32307">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dirty="0">
                          <a:solidFill>
                            <a:schemeClr val="bg1">
                              <a:lumMod val="50000"/>
                            </a:schemeClr>
                          </a:solidFill>
                        </a:rPr>
                        <a:t>H’s Taxable</a:t>
                      </a:r>
                      <a:r>
                        <a:rPr lang="en-US" baseline="0" dirty="0">
                          <a:solidFill>
                            <a:schemeClr val="bg1">
                              <a:lumMod val="50000"/>
                            </a:schemeClr>
                          </a:solidFill>
                        </a:rPr>
                        <a:t> Estate</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a:solidFill>
                            <a:schemeClr val="bg1">
                              <a:lumMod val="50000"/>
                            </a:schemeClr>
                          </a:solidFill>
                        </a:rPr>
                        <a:t>$-0-</a:t>
                      </a: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a:solidFill>
                            <a:schemeClr val="bg1">
                              <a:lumMod val="50000"/>
                            </a:schemeClr>
                          </a:solidFill>
                        </a:rPr>
                        <a:t>20,000,000</a:t>
                      </a: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dirty="0">
                          <a:solidFill>
                            <a:schemeClr val="bg1">
                              <a:lumMod val="50000"/>
                            </a:schemeClr>
                          </a:solidFill>
                        </a:rPr>
                        <a:t>W’s Estate</a:t>
                      </a:r>
                      <a:r>
                        <a:rPr lang="en-US" baseline="0" dirty="0">
                          <a:solidFill>
                            <a:schemeClr val="bg1">
                              <a:lumMod val="50000"/>
                            </a:schemeClr>
                          </a:solidFill>
                        </a:rPr>
                        <a:t> Exclusion at W’s Death</a:t>
                      </a: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a:solidFill>
                            <a:schemeClr val="bg1">
                              <a:lumMod val="50000"/>
                            </a:schemeClr>
                          </a:solidFill>
                        </a:rPr>
                        <a:t>(11,400,000)</a:t>
                      </a:r>
                    </a:p>
                  </a:txBody>
                  <a:tcPr anchor="b">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dirty="0">
                          <a:solidFill>
                            <a:schemeClr val="bg1">
                              <a:lumMod val="50000"/>
                            </a:schemeClr>
                          </a:solidFill>
                        </a:rPr>
                        <a:t>W’s Taxable Estate</a:t>
                      </a: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dirty="0">
                        <a:solidFill>
                          <a:srgbClr val="080808"/>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endParaRPr lang="en-US"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dirty="0">
                          <a:solidFill>
                            <a:schemeClr val="bg1">
                              <a:lumMod val="50000"/>
                            </a:schemeClr>
                          </a:solidFill>
                        </a:rPr>
                        <a:t>$8,600,000</a:t>
                      </a: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cxnSp>
        <p:nvCxnSpPr>
          <p:cNvPr id="17" name="Straight Arrow Connector 16"/>
          <p:cNvCxnSpPr/>
          <p:nvPr/>
        </p:nvCxnSpPr>
        <p:spPr>
          <a:xfrm>
            <a:off x="5838825" y="2715491"/>
            <a:ext cx="884094" cy="0"/>
          </a:xfrm>
          <a:prstGeom prst="straightConnector1">
            <a:avLst/>
          </a:prstGeom>
          <a:noFill/>
          <a:ln w="25400" cap="flat" cmpd="sng" algn="ctr">
            <a:solidFill>
              <a:srgbClr val="660033"/>
            </a:solidFill>
            <a:prstDash val="solid"/>
            <a:tailEnd type="arrow"/>
          </a:ln>
          <a:effectLst>
            <a:outerShdw blurRad="40000" dist="20000" dir="5400000" rotWithShape="0">
              <a:srgbClr val="000000">
                <a:alpha val="38000"/>
              </a:srgbClr>
            </a:outerShdw>
          </a:effectLst>
        </p:spPr>
      </p:cxnSp>
      <p:sp>
        <p:nvSpPr>
          <p:cNvPr id="2" name="Slide Number Placeholder 1">
            <a:extLst>
              <a:ext uri="{FF2B5EF4-FFF2-40B4-BE49-F238E27FC236}">
                <a16:creationId xmlns:a16="http://schemas.microsoft.com/office/drawing/2014/main" id="{A3ABD671-FAAE-4466-AF42-80D5248DFCA7}"/>
              </a:ext>
            </a:extLst>
          </p:cNvPr>
          <p:cNvSpPr>
            <a:spLocks noGrp="1"/>
          </p:cNvSpPr>
          <p:nvPr>
            <p:ph type="sldNum" sz="quarter" idx="12"/>
          </p:nvPr>
        </p:nvSpPr>
        <p:spPr/>
        <p:txBody>
          <a:bodyPr/>
          <a:lstStyle/>
          <a:p>
            <a:fld id="{79E6BBA7-545C-48A5-AEAB-8917EB9DEBB0}" type="slidenum">
              <a:rPr lang="en-US" smtClean="0"/>
              <a:t>20</a:t>
            </a:fld>
            <a:endParaRPr lang="en-US"/>
          </a:p>
        </p:txBody>
      </p:sp>
    </p:spTree>
    <p:extLst>
      <p:ext uri="{BB962C8B-B14F-4D97-AF65-F5344CB8AC3E}">
        <p14:creationId xmlns:p14="http://schemas.microsoft.com/office/powerpoint/2010/main" val="198935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siness-Internet-Splash2.jpg (1267×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97" y="1227954"/>
            <a:ext cx="8126710" cy="42759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sz="quarter" idx="13"/>
          </p:nvPr>
        </p:nvSpPr>
        <p:spPr>
          <a:xfrm>
            <a:off x="242285" y="807824"/>
            <a:ext cx="7771071" cy="4108369"/>
          </a:xfrm>
        </p:spPr>
        <p:txBody>
          <a:bodyPr/>
          <a:lstStyle/>
          <a:p>
            <a:pPr marL="1885950"/>
            <a:endParaRPr lang="en-US" sz="2250" dirty="0">
              <a:latin typeface="Arial" pitchFamily="-64" charset="0"/>
              <a:ea typeface="ＭＳ Ｐゴシック" pitchFamily="-64" charset="-128"/>
            </a:endParaRPr>
          </a:p>
          <a:p>
            <a:pPr marL="1885950"/>
            <a:endParaRPr lang="en-US" sz="2250" dirty="0">
              <a:latin typeface="Arial" pitchFamily="-64" charset="0"/>
              <a:ea typeface="ＭＳ Ｐゴシック" pitchFamily="-64" charset="-128"/>
            </a:endParaRPr>
          </a:p>
          <a:p>
            <a:pPr marL="857250" algn="ctr"/>
            <a:r>
              <a:rPr lang="en-US" sz="3000" dirty="0">
                <a:solidFill>
                  <a:schemeClr val="tx1"/>
                </a:solidFill>
                <a:latin typeface="Arial" pitchFamily="-64" charset="0"/>
                <a:ea typeface="ＭＳ Ｐゴシック" pitchFamily="-64" charset="-128"/>
              </a:rPr>
              <a:t>Portability and other </a:t>
            </a:r>
          </a:p>
          <a:p>
            <a:pPr marL="857250" algn="ctr"/>
            <a:r>
              <a:rPr lang="en-US" sz="3000" dirty="0">
                <a:solidFill>
                  <a:schemeClr val="tx1"/>
                </a:solidFill>
                <a:latin typeface="Arial" pitchFamily="-64" charset="0"/>
                <a:ea typeface="ＭＳ Ｐゴシック" pitchFamily="-64" charset="-128"/>
              </a:rPr>
              <a:t>Estate Tax Elections</a:t>
            </a:r>
          </a:p>
        </p:txBody>
      </p:sp>
      <p:sp>
        <p:nvSpPr>
          <p:cNvPr id="4" name="Slide Number Placeholder 3">
            <a:extLst>
              <a:ext uri="{FF2B5EF4-FFF2-40B4-BE49-F238E27FC236}">
                <a16:creationId xmlns:a16="http://schemas.microsoft.com/office/drawing/2014/main" id="{78381699-B49A-43B9-B5F8-03909D310E15}"/>
              </a:ext>
            </a:extLst>
          </p:cNvPr>
          <p:cNvSpPr>
            <a:spLocks noGrp="1"/>
          </p:cNvSpPr>
          <p:nvPr>
            <p:ph type="sldNum" sz="quarter" idx="4"/>
          </p:nvPr>
        </p:nvSpPr>
        <p:spPr/>
        <p:txBody>
          <a:bodyPr/>
          <a:lstStyle/>
          <a:p>
            <a:fld id="{80FBB8BA-9C6A-4A48-A369-70FBD2FA98DA}" type="slidenum">
              <a:rPr lang="en-US" smtClean="0"/>
              <a:pPr/>
              <a:t>21</a:t>
            </a:fld>
            <a:endParaRPr lang="en-US" dirty="0"/>
          </a:p>
        </p:txBody>
      </p:sp>
    </p:spTree>
    <p:extLst>
      <p:ext uri="{BB962C8B-B14F-4D97-AF65-F5344CB8AC3E}">
        <p14:creationId xmlns:p14="http://schemas.microsoft.com/office/powerpoint/2010/main" val="549513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0" indent="0">
              <a:spcBef>
                <a:spcPts val="500"/>
              </a:spcBef>
              <a:spcAft>
                <a:spcPts val="1000"/>
              </a:spcAft>
              <a:buClr>
                <a:srgbClr val="840A4D"/>
              </a:buClr>
              <a:buSzPct val="115000"/>
              <a:buNone/>
            </a:pPr>
            <a:r>
              <a:rPr lang="en-US" sz="2000" dirty="0">
                <a:solidFill>
                  <a:schemeClr val="bg1">
                    <a:lumMod val="50000"/>
                  </a:schemeClr>
                </a:solidFill>
              </a:rPr>
              <a:t>Deceased Spousal Unused Exclusion (DSUE) amount</a:t>
            </a:r>
          </a:p>
          <a:p>
            <a:pPr marL="346075" indent="-228600">
              <a:spcBef>
                <a:spcPts val="200"/>
              </a:spcBef>
              <a:spcAft>
                <a:spcPts val="400"/>
              </a:spcAft>
              <a:buClr>
                <a:srgbClr val="840A4D"/>
              </a:buClr>
              <a:buSzPct val="115000"/>
            </a:pPr>
            <a:r>
              <a:rPr lang="en-US" sz="2000" dirty="0">
                <a:solidFill>
                  <a:schemeClr val="bg1">
                    <a:lumMod val="50000"/>
                  </a:schemeClr>
                </a:solidFill>
              </a:rPr>
              <a:t>TRA 2010 – for decedents dying on or after 1/1/2011</a:t>
            </a:r>
          </a:p>
          <a:p>
            <a:pPr marL="346075" indent="-228600">
              <a:spcBef>
                <a:spcPts val="200"/>
              </a:spcBef>
              <a:spcAft>
                <a:spcPts val="400"/>
              </a:spcAft>
              <a:buClr>
                <a:srgbClr val="840A4D"/>
              </a:buClr>
              <a:buSzPct val="115000"/>
            </a:pPr>
            <a:r>
              <a:rPr lang="en-US" sz="2000" dirty="0">
                <a:solidFill>
                  <a:schemeClr val="bg1">
                    <a:lumMod val="50000"/>
                  </a:schemeClr>
                </a:solidFill>
              </a:rPr>
              <a:t>Estate and gift tax exclusions were reunited at the hip </a:t>
            </a:r>
            <a:br>
              <a:rPr lang="en-US" sz="2000" dirty="0">
                <a:solidFill>
                  <a:schemeClr val="bg1">
                    <a:lumMod val="50000"/>
                  </a:schemeClr>
                </a:solidFill>
              </a:rPr>
            </a:br>
            <a:r>
              <a:rPr lang="en-US" sz="2000" dirty="0">
                <a:solidFill>
                  <a:schemeClr val="bg1">
                    <a:lumMod val="50000"/>
                  </a:schemeClr>
                </a:solidFill>
              </a:rPr>
              <a:t>(“use it now” or “use it later”)</a:t>
            </a:r>
          </a:p>
          <a:p>
            <a:pPr marL="346075" indent="-228600">
              <a:spcBef>
                <a:spcPts val="200"/>
              </a:spcBef>
              <a:spcAft>
                <a:spcPts val="400"/>
              </a:spcAft>
              <a:buClr>
                <a:srgbClr val="840A4D"/>
              </a:buClr>
              <a:buSzPct val="115000"/>
            </a:pPr>
            <a:r>
              <a:rPr lang="en-US" sz="2000" dirty="0">
                <a:solidFill>
                  <a:schemeClr val="bg1">
                    <a:lumMod val="50000"/>
                  </a:schemeClr>
                </a:solidFill>
              </a:rPr>
              <a:t>“Portability” became permanent with the 2012 Tax Act</a:t>
            </a:r>
          </a:p>
          <a:p>
            <a:pPr marL="346075" indent="-228600">
              <a:spcBef>
                <a:spcPts val="200"/>
              </a:spcBef>
              <a:spcAft>
                <a:spcPts val="400"/>
              </a:spcAft>
              <a:buClr>
                <a:srgbClr val="840A4D"/>
              </a:buClr>
              <a:buSzPct val="115000"/>
            </a:pPr>
            <a:r>
              <a:rPr lang="en-US" sz="2000" dirty="0">
                <a:solidFill>
                  <a:schemeClr val="bg1">
                    <a:lumMod val="50000"/>
                  </a:schemeClr>
                </a:solidFill>
              </a:rPr>
              <a:t>Final regulation became effective on June 12, 2015</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IRC Section 2010(c)(4)</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E6B392D4-1264-4CCA-90D5-49B0425BAFBA}"/>
              </a:ext>
            </a:extLst>
          </p:cNvPr>
          <p:cNvSpPr>
            <a:spLocks noGrp="1"/>
          </p:cNvSpPr>
          <p:nvPr>
            <p:ph type="sldNum" sz="quarter" idx="12"/>
          </p:nvPr>
        </p:nvSpPr>
        <p:spPr/>
        <p:txBody>
          <a:bodyPr/>
          <a:lstStyle/>
          <a:p>
            <a:fld id="{79E6BBA7-545C-48A5-AEAB-8917EB9DEBB0}" type="slidenum">
              <a:rPr lang="en-US" smtClean="0"/>
              <a:t>22</a:t>
            </a:fld>
            <a:endParaRPr lang="en-US"/>
          </a:p>
        </p:txBody>
      </p:sp>
    </p:spTree>
    <p:extLst>
      <p:ext uri="{BB962C8B-B14F-4D97-AF65-F5344CB8AC3E}">
        <p14:creationId xmlns:p14="http://schemas.microsoft.com/office/powerpoint/2010/main" val="399243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Applicable Exclusion Amount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13" name="TextBox 12"/>
          <p:cNvSpPr txBox="1"/>
          <p:nvPr/>
        </p:nvSpPr>
        <p:spPr>
          <a:xfrm>
            <a:off x="657100" y="3509677"/>
            <a:ext cx="7389091" cy="12618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chemeClr val="bg1">
                    <a:lumMod val="50000"/>
                  </a:schemeClr>
                </a:solidFill>
                <a:effectLst/>
                <a:uLnTx/>
                <a:uFillTx/>
              </a:rPr>
              <a:t>* </a:t>
            </a:r>
            <a:r>
              <a:rPr kumimoji="0" lang="en-US" b="0" i="0" u="none" strike="noStrike" kern="0" cap="none" spc="0" normalizeH="0" baseline="0" noProof="0" dirty="0">
                <a:ln>
                  <a:noFill/>
                </a:ln>
                <a:solidFill>
                  <a:schemeClr val="bg1">
                    <a:lumMod val="50000"/>
                  </a:schemeClr>
                </a:solidFill>
                <a:effectLst/>
                <a:uLnTx/>
                <a:uFillTx/>
              </a:rPr>
              <a:t>$5,000,000 in 2011 and indexed for inflation prior to 2017</a:t>
            </a:r>
          </a:p>
          <a:p>
            <a:pPr marL="166688" lvl="0" defTabSz="114300">
              <a:defRPr/>
            </a:pPr>
            <a:r>
              <a:rPr kumimoji="0" lang="en-US" b="0" i="0" u="none" strike="noStrike" kern="0" cap="none" spc="0" normalizeH="0" baseline="0" noProof="0" dirty="0">
                <a:ln>
                  <a:noFill/>
                </a:ln>
                <a:solidFill>
                  <a:schemeClr val="bg1">
                    <a:lumMod val="50000"/>
                  </a:schemeClr>
                </a:solidFill>
                <a:effectLst/>
                <a:uLnTx/>
                <a:uFillTx/>
              </a:rPr>
              <a:t>*	$1</a:t>
            </a:r>
            <a:r>
              <a:rPr lang="en-US" kern="0" dirty="0">
                <a:solidFill>
                  <a:schemeClr val="bg1">
                    <a:lumMod val="50000"/>
                  </a:schemeClr>
                </a:solidFill>
              </a:rPr>
              <a:t>0,000,000 indexed for inflation beginning 2018 – 2025, then back to   					$5,000,000 (indexed for inflation) in 2026 if Congress does not act</a:t>
            </a:r>
            <a:endParaRPr kumimoji="0" lang="en-US" b="0" i="0" u="none" strike="noStrike" kern="0" cap="none" spc="0" normalizeH="0" baseline="0" noProof="0" dirty="0">
              <a:ln>
                <a:noFill/>
              </a:ln>
              <a:solidFill>
                <a:schemeClr val="bg1">
                  <a:lumMod val="50000"/>
                </a:scheme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chemeClr val="bg1">
                    <a:lumMod val="50000"/>
                  </a:schemeClr>
                </a:solidFill>
                <a:effectLst/>
                <a:uLnTx/>
                <a:uFillTx/>
              </a:rPr>
              <a:t>** Not indexed for inflation – it is frozen at date of death</a:t>
            </a:r>
          </a:p>
        </p:txBody>
      </p:sp>
      <p:graphicFrame>
        <p:nvGraphicFramePr>
          <p:cNvPr id="14" name="Content Placeholder 3"/>
          <p:cNvGraphicFramePr>
            <a:graphicFrameLocks/>
          </p:cNvGraphicFramePr>
          <p:nvPr>
            <p:extLst>
              <p:ext uri="{D42A27DB-BD31-4B8C-83A1-F6EECF244321}">
                <p14:modId xmlns:p14="http://schemas.microsoft.com/office/powerpoint/2010/main" val="885416150"/>
              </p:ext>
            </p:extLst>
          </p:nvPr>
        </p:nvGraphicFramePr>
        <p:xfrm>
          <a:off x="609598" y="1694152"/>
          <a:ext cx="7772401" cy="1256867"/>
        </p:xfrm>
        <a:graphic>
          <a:graphicData uri="http://schemas.openxmlformats.org/drawingml/2006/table">
            <a:tbl>
              <a:tblPr firstRow="1" bandRow="1"/>
              <a:tblGrid>
                <a:gridCol w="2201276">
                  <a:extLst>
                    <a:ext uri="{9D8B030D-6E8A-4147-A177-3AD203B41FA5}">
                      <a16:colId xmlns:a16="http://schemas.microsoft.com/office/drawing/2014/main" val="20000"/>
                    </a:ext>
                  </a:extLst>
                </a:gridCol>
                <a:gridCol w="480114">
                  <a:extLst>
                    <a:ext uri="{9D8B030D-6E8A-4147-A177-3AD203B41FA5}">
                      <a16:colId xmlns:a16="http://schemas.microsoft.com/office/drawing/2014/main" val="20001"/>
                    </a:ext>
                  </a:extLst>
                </a:gridCol>
                <a:gridCol w="5091011">
                  <a:extLst>
                    <a:ext uri="{9D8B030D-6E8A-4147-A177-3AD203B41FA5}">
                      <a16:colId xmlns:a16="http://schemas.microsoft.com/office/drawing/2014/main" val="20002"/>
                    </a:ext>
                  </a:extLst>
                </a:gridCol>
              </a:tblGrid>
              <a:tr h="370840">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r>
                        <a:rPr lang="en-US" sz="2000" b="0" dirty="0">
                          <a:solidFill>
                            <a:schemeClr val="bg1">
                              <a:lumMod val="50000"/>
                            </a:schemeClr>
                          </a:solidFill>
                        </a:rPr>
                        <a:t>(Form</a:t>
                      </a:r>
                      <a:r>
                        <a:rPr lang="en-US" sz="2000" b="0" baseline="0" dirty="0">
                          <a:solidFill>
                            <a:schemeClr val="bg1">
                              <a:lumMod val="50000"/>
                            </a:schemeClr>
                          </a:solidFill>
                        </a:rPr>
                        <a:t> 706, Line 9a)</a:t>
                      </a:r>
                      <a:endParaRPr lang="en-US" sz="2000" b="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endParaRPr lang="en-US" sz="20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b="1" kern="1200">
                          <a:solidFill>
                            <a:schemeClr val="lt1"/>
                          </a:solidFill>
                          <a:latin typeface="Calibri"/>
                        </a:defRPr>
                      </a:lvl1pPr>
                      <a:lvl2pPr marL="457200" algn="l" defTabSz="914400" rtl="0" eaLnBrk="1" latinLnBrk="0" hangingPunct="1">
                        <a:defRPr kumimoji="0" sz="1800" b="1" kern="1200">
                          <a:solidFill>
                            <a:schemeClr val="lt1"/>
                          </a:solidFill>
                          <a:latin typeface="Calibri"/>
                        </a:defRPr>
                      </a:lvl2pPr>
                      <a:lvl3pPr marL="914400" algn="l" defTabSz="914400" rtl="0" eaLnBrk="1" latinLnBrk="0" hangingPunct="1">
                        <a:defRPr kumimoji="0" sz="1800" b="1" kern="1200">
                          <a:solidFill>
                            <a:schemeClr val="lt1"/>
                          </a:solidFill>
                          <a:latin typeface="Calibri"/>
                        </a:defRPr>
                      </a:lvl3pPr>
                      <a:lvl4pPr marL="1371600" algn="l" defTabSz="914400" rtl="0" eaLnBrk="1" latinLnBrk="0" hangingPunct="1">
                        <a:defRPr kumimoji="0" sz="1800" b="1" kern="1200">
                          <a:solidFill>
                            <a:schemeClr val="lt1"/>
                          </a:solidFill>
                          <a:latin typeface="Calibri"/>
                        </a:defRPr>
                      </a:lvl4pPr>
                      <a:lvl5pPr marL="1828800" algn="l" defTabSz="914400" rtl="0" eaLnBrk="1" latinLnBrk="0" hangingPunct="1">
                        <a:defRPr kumimoji="0" sz="1800" b="1" kern="1200">
                          <a:solidFill>
                            <a:schemeClr val="lt1"/>
                          </a:solidFill>
                          <a:latin typeface="Calibri"/>
                        </a:defRPr>
                      </a:lvl5pPr>
                      <a:lvl6pPr marL="2286000" algn="l" defTabSz="914400" rtl="0" eaLnBrk="1" latinLnBrk="0" hangingPunct="1">
                        <a:defRPr kumimoji="0" sz="1800" b="1" kern="1200">
                          <a:solidFill>
                            <a:schemeClr val="lt1"/>
                          </a:solidFill>
                          <a:latin typeface="Calibri"/>
                        </a:defRPr>
                      </a:lvl6pPr>
                      <a:lvl7pPr marL="2743200" algn="l" defTabSz="914400" rtl="0" eaLnBrk="1" latinLnBrk="0" hangingPunct="1">
                        <a:defRPr kumimoji="0" sz="1800" b="1" kern="1200">
                          <a:solidFill>
                            <a:schemeClr val="lt1"/>
                          </a:solidFill>
                          <a:latin typeface="Calibri"/>
                        </a:defRPr>
                      </a:lvl7pPr>
                      <a:lvl8pPr marL="3200400" algn="l" defTabSz="914400" rtl="0" eaLnBrk="1" latinLnBrk="0" hangingPunct="1">
                        <a:defRPr kumimoji="0" sz="1800" b="1" kern="1200">
                          <a:solidFill>
                            <a:schemeClr val="lt1"/>
                          </a:solidFill>
                          <a:latin typeface="Calibri"/>
                        </a:defRPr>
                      </a:lvl8pPr>
                      <a:lvl9pPr marL="3657600" algn="l" defTabSz="914400" rtl="0" eaLnBrk="1" latinLnBrk="0" hangingPunct="1">
                        <a:defRPr kumimoji="0" sz="1800" b="1" kern="1200">
                          <a:solidFill>
                            <a:schemeClr val="lt1"/>
                          </a:solidFill>
                          <a:latin typeface="Calibri"/>
                        </a:defRPr>
                      </a:lvl9pPr>
                    </a:lstStyle>
                    <a:p>
                      <a:pPr algn="l"/>
                      <a:r>
                        <a:rPr lang="en-US" sz="2000" b="0" dirty="0">
                          <a:solidFill>
                            <a:schemeClr val="bg1">
                              <a:lumMod val="50000"/>
                            </a:schemeClr>
                          </a:solidFill>
                        </a:rPr>
                        <a:t>Basic Exclusion Amount*</a:t>
                      </a:r>
                      <a:r>
                        <a:rPr lang="en-US" sz="2000" b="0" baseline="0" dirty="0">
                          <a:solidFill>
                            <a:schemeClr val="bg1">
                              <a:lumMod val="50000"/>
                            </a:schemeClr>
                          </a:solidFill>
                        </a:rPr>
                        <a:t> ($11,400,000 in 2019)</a:t>
                      </a:r>
                      <a:endParaRPr lang="en-US" sz="2000" b="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ap="flat" cmpd="sng" algn="ctr">
                      <a:no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464387">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sz="2000" dirty="0">
                          <a:solidFill>
                            <a:schemeClr val="bg1">
                              <a:lumMod val="50000"/>
                            </a:schemeClr>
                          </a:solidFill>
                        </a:rPr>
                        <a:t>(Form</a:t>
                      </a:r>
                      <a:r>
                        <a:rPr lang="en-US" sz="2000" baseline="0" dirty="0">
                          <a:solidFill>
                            <a:schemeClr val="bg1">
                              <a:lumMod val="50000"/>
                            </a:schemeClr>
                          </a:solidFill>
                        </a:rPr>
                        <a:t> 706, Line 9b)</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ctr"/>
                      <a:r>
                        <a:rPr lang="en-US" sz="2000" dirty="0">
                          <a:solidFill>
                            <a:schemeClr val="bg1">
                              <a:lumMod val="50000"/>
                            </a:schemeClr>
                          </a:solidFill>
                        </a:rPr>
                        <a:t>+</a:t>
                      </a:r>
                    </a:p>
                  </a:txBody>
                  <a:tcPr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l"/>
                      <a:r>
                        <a:rPr lang="en-US" sz="2000" dirty="0">
                          <a:solidFill>
                            <a:schemeClr val="bg1">
                              <a:lumMod val="50000"/>
                            </a:schemeClr>
                          </a:solidFill>
                        </a:rPr>
                        <a:t>DSUE**</a:t>
                      </a:r>
                    </a:p>
                  </a:txBody>
                  <a:tcPr anchor="b">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2307">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r>
                        <a:rPr lang="en-US" sz="2000" dirty="0">
                          <a:solidFill>
                            <a:schemeClr val="bg1">
                              <a:lumMod val="50000"/>
                            </a:schemeClr>
                          </a:solidFill>
                        </a:rPr>
                        <a:t>(Form 706, Line</a:t>
                      </a:r>
                      <a:r>
                        <a:rPr lang="en-US" sz="2000" baseline="0" dirty="0">
                          <a:solidFill>
                            <a:schemeClr val="bg1">
                              <a:lumMod val="50000"/>
                            </a:schemeClr>
                          </a:solidFill>
                        </a:rPr>
                        <a:t> 9c)</a:t>
                      </a:r>
                      <a:endParaRPr lang="en-US" sz="2000" dirty="0">
                        <a:solidFill>
                          <a:schemeClr val="bg1">
                            <a:lumMod val="50000"/>
                          </a:schemeClr>
                        </a:solidFill>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endParaRPr lang="en-US" sz="2000" dirty="0">
                        <a:solidFill>
                          <a:schemeClr val="bg1">
                            <a:lumMod val="50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kumimoji="0" sz="1800" kern="1200">
                          <a:solidFill>
                            <a:schemeClr val="dk1"/>
                          </a:solidFill>
                          <a:latin typeface="Calibri"/>
                        </a:defRPr>
                      </a:lvl1pPr>
                      <a:lvl2pPr marL="457200" algn="l" defTabSz="914400" rtl="0" eaLnBrk="1" latinLnBrk="0" hangingPunct="1">
                        <a:defRPr kumimoji="0" sz="1800" kern="1200">
                          <a:solidFill>
                            <a:schemeClr val="dk1"/>
                          </a:solidFill>
                          <a:latin typeface="Calibri"/>
                        </a:defRPr>
                      </a:lvl2pPr>
                      <a:lvl3pPr marL="914400" algn="l" defTabSz="914400" rtl="0" eaLnBrk="1" latinLnBrk="0" hangingPunct="1">
                        <a:defRPr kumimoji="0" sz="1800" kern="1200">
                          <a:solidFill>
                            <a:schemeClr val="dk1"/>
                          </a:solidFill>
                          <a:latin typeface="Calibri"/>
                        </a:defRPr>
                      </a:lvl3pPr>
                      <a:lvl4pPr marL="1371600" algn="l" defTabSz="914400" rtl="0" eaLnBrk="1" latinLnBrk="0" hangingPunct="1">
                        <a:defRPr kumimoji="0" sz="1800" kern="1200">
                          <a:solidFill>
                            <a:schemeClr val="dk1"/>
                          </a:solidFill>
                          <a:latin typeface="Calibri"/>
                        </a:defRPr>
                      </a:lvl4pPr>
                      <a:lvl5pPr marL="1828800" algn="l" defTabSz="914400" rtl="0" eaLnBrk="1" latinLnBrk="0" hangingPunct="1">
                        <a:defRPr kumimoji="0" sz="1800" kern="1200">
                          <a:solidFill>
                            <a:schemeClr val="dk1"/>
                          </a:solidFill>
                          <a:latin typeface="Calibri"/>
                        </a:defRPr>
                      </a:lvl5pPr>
                      <a:lvl6pPr marL="2286000" algn="l" defTabSz="914400" rtl="0" eaLnBrk="1" latinLnBrk="0" hangingPunct="1">
                        <a:defRPr kumimoji="0" sz="1800" kern="1200">
                          <a:solidFill>
                            <a:schemeClr val="dk1"/>
                          </a:solidFill>
                          <a:latin typeface="Calibri"/>
                        </a:defRPr>
                      </a:lvl6pPr>
                      <a:lvl7pPr marL="2743200" algn="l" defTabSz="914400" rtl="0" eaLnBrk="1" latinLnBrk="0" hangingPunct="1">
                        <a:defRPr kumimoji="0" sz="1800" kern="1200">
                          <a:solidFill>
                            <a:schemeClr val="dk1"/>
                          </a:solidFill>
                          <a:latin typeface="Calibri"/>
                        </a:defRPr>
                      </a:lvl7pPr>
                      <a:lvl8pPr marL="3200400" algn="l" defTabSz="914400" rtl="0" eaLnBrk="1" latinLnBrk="0" hangingPunct="1">
                        <a:defRPr kumimoji="0" sz="1800" kern="1200">
                          <a:solidFill>
                            <a:schemeClr val="dk1"/>
                          </a:solidFill>
                          <a:latin typeface="Calibri"/>
                        </a:defRPr>
                      </a:lvl8pPr>
                      <a:lvl9pPr marL="3657600" algn="l" defTabSz="914400" rtl="0" eaLnBrk="1" latinLnBrk="0" hangingPunct="1">
                        <a:defRPr kumimoji="0" sz="1800" kern="1200">
                          <a:solidFill>
                            <a:schemeClr val="dk1"/>
                          </a:solidFill>
                          <a:latin typeface="Calibri"/>
                        </a:defRPr>
                      </a:lvl9pPr>
                    </a:lstStyle>
                    <a:p>
                      <a:pPr algn="l"/>
                      <a:r>
                        <a:rPr lang="en-US" sz="2000" dirty="0">
                          <a:solidFill>
                            <a:schemeClr val="bg1">
                              <a:lumMod val="50000"/>
                            </a:schemeClr>
                          </a:solidFill>
                        </a:rPr>
                        <a:t>AEA</a:t>
                      </a:r>
                    </a:p>
                  </a:txBody>
                  <a:tcPr anchor="b">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BC60787F-9137-481D-8C56-A87F7BC78603}"/>
              </a:ext>
            </a:extLst>
          </p:cNvPr>
          <p:cNvSpPr>
            <a:spLocks noGrp="1"/>
          </p:cNvSpPr>
          <p:nvPr>
            <p:ph type="sldNum" sz="quarter" idx="12"/>
          </p:nvPr>
        </p:nvSpPr>
        <p:spPr/>
        <p:txBody>
          <a:bodyPr/>
          <a:lstStyle/>
          <a:p>
            <a:fld id="{79E6BBA7-545C-48A5-AEAB-8917EB9DEBB0}" type="slidenum">
              <a:rPr lang="en-US" smtClean="0"/>
              <a:t>23</a:t>
            </a:fld>
            <a:endParaRPr lang="en-US"/>
          </a:p>
        </p:txBody>
      </p:sp>
    </p:spTree>
    <p:extLst>
      <p:ext uri="{BB962C8B-B14F-4D97-AF65-F5344CB8AC3E}">
        <p14:creationId xmlns:p14="http://schemas.microsoft.com/office/powerpoint/2010/main" val="237522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DSUE = Lesser of</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13" name="Content Placeholder 2"/>
          <p:cNvSpPr txBox="1">
            <a:spLocks/>
          </p:cNvSpPr>
          <p:nvPr/>
        </p:nvSpPr>
        <p:spPr>
          <a:xfrm>
            <a:off x="576261" y="1295400"/>
            <a:ext cx="7726680" cy="5086350"/>
          </a:xfrm>
          <a:prstGeom prst="rect">
            <a:avLst/>
          </a:prstGeom>
        </p:spPr>
        <p:txBody>
          <a:bodyPr>
            <a:normAutofit/>
          </a:bodyPr>
          <a:lstStyle/>
          <a:p>
            <a:pPr marL="539496" lvl="1" indent="-365760">
              <a:lnSpc>
                <a:spcPct val="90000"/>
              </a:lnSpc>
              <a:spcBef>
                <a:spcPts val="300"/>
              </a:spcBef>
              <a:spcAft>
                <a:spcPts val="1000"/>
              </a:spcAft>
              <a:buClr>
                <a:srgbClr val="8C0945"/>
              </a:buClr>
              <a:buSzPct val="80000"/>
              <a:buFont typeface="+mj-lt"/>
              <a:buAutoNum type="alphaUcPeriod"/>
              <a:defRPr/>
            </a:pPr>
            <a:r>
              <a:rPr lang="en-US" sz="2200" dirty="0">
                <a:solidFill>
                  <a:schemeClr val="bg1">
                    <a:lumMod val="50000"/>
                  </a:schemeClr>
                </a:solidFill>
                <a:cs typeface="Calibri" pitchFamily="34" charset="0"/>
              </a:rPr>
              <a:t>The basic exclusion amount, or</a:t>
            </a:r>
          </a:p>
          <a:p>
            <a:pPr marL="539496" lvl="1" indent="-365760">
              <a:lnSpc>
                <a:spcPct val="90000"/>
              </a:lnSpc>
              <a:spcBef>
                <a:spcPts val="300"/>
              </a:spcBef>
              <a:spcAft>
                <a:spcPts val="1000"/>
              </a:spcAft>
              <a:buClr>
                <a:srgbClr val="8C0945"/>
              </a:buClr>
              <a:buSzPct val="80000"/>
              <a:buFont typeface="+mj-lt"/>
              <a:buAutoNum type="alphaUcPeriod"/>
              <a:defRPr/>
            </a:pPr>
            <a:r>
              <a:rPr lang="en-US" sz="2200" dirty="0">
                <a:solidFill>
                  <a:schemeClr val="bg1">
                    <a:lumMod val="50000"/>
                  </a:schemeClr>
                </a:solidFill>
                <a:cs typeface="Calibri" pitchFamily="34" charset="0"/>
              </a:rPr>
              <a:t>The excess of</a:t>
            </a:r>
          </a:p>
          <a:p>
            <a:pPr marL="1053846" lvl="1" indent="-514350">
              <a:lnSpc>
                <a:spcPct val="80000"/>
              </a:lnSpc>
              <a:spcBef>
                <a:spcPts val="200"/>
              </a:spcBef>
              <a:spcAft>
                <a:spcPts val="500"/>
              </a:spcAft>
              <a:buClr>
                <a:srgbClr val="8C0945"/>
              </a:buClr>
              <a:buSzPct val="80000"/>
              <a:buFont typeface="+mj-lt"/>
              <a:buAutoNum type="romanUcPeriod"/>
              <a:defRPr/>
            </a:pPr>
            <a:r>
              <a:rPr lang="en-US" sz="2200" dirty="0">
                <a:solidFill>
                  <a:schemeClr val="bg1">
                    <a:lumMod val="50000"/>
                  </a:schemeClr>
                </a:solidFill>
                <a:cs typeface="Calibri" pitchFamily="34" charset="0"/>
              </a:rPr>
              <a:t>The applicable exclusion amount of the last such deceased spouse of such surviving spouse, over</a:t>
            </a:r>
          </a:p>
          <a:p>
            <a:pPr marL="1053846" lvl="1" indent="-514350">
              <a:lnSpc>
                <a:spcPct val="80000"/>
              </a:lnSpc>
              <a:spcBef>
                <a:spcPts val="200"/>
              </a:spcBef>
              <a:spcAft>
                <a:spcPts val="500"/>
              </a:spcAft>
              <a:buClr>
                <a:srgbClr val="8C0945"/>
              </a:buClr>
              <a:buSzPct val="80000"/>
              <a:buFont typeface="+mj-lt"/>
              <a:buAutoNum type="romanUcPeriod"/>
              <a:defRPr/>
            </a:pPr>
            <a:r>
              <a:rPr lang="en-US" sz="2200" dirty="0">
                <a:solidFill>
                  <a:schemeClr val="bg1">
                    <a:lumMod val="50000"/>
                  </a:schemeClr>
                </a:solidFill>
                <a:cs typeface="Calibri" pitchFamily="34" charset="0"/>
              </a:rPr>
              <a:t>The amount with respect to which the tentative tax is determined under Section 2001(b)(1) on the estate of such deceased spouse</a:t>
            </a:r>
          </a:p>
          <a:p>
            <a:pPr marL="82296">
              <a:spcBef>
                <a:spcPts val="600"/>
              </a:spcBef>
              <a:spcAft>
                <a:spcPts val="1200"/>
              </a:spcAft>
              <a:buClr>
                <a:srgbClr val="8C0945"/>
              </a:buClr>
              <a:buSzPct val="80000"/>
              <a:defRPr/>
            </a:pPr>
            <a:endParaRPr lang="en-US" sz="2200" dirty="0">
              <a:solidFill>
                <a:schemeClr val="bg1">
                  <a:lumMod val="50000"/>
                </a:schemeClr>
              </a:solidFill>
              <a:cs typeface="Calibri" pitchFamily="34" charset="0"/>
            </a:endParaRPr>
          </a:p>
          <a:p>
            <a:pPr marL="82296">
              <a:spcBef>
                <a:spcPts val="600"/>
              </a:spcBef>
              <a:spcAft>
                <a:spcPts val="1200"/>
              </a:spcAft>
              <a:buClr>
                <a:srgbClr val="8C0945"/>
              </a:buClr>
              <a:buSzPct val="80000"/>
              <a:defRPr/>
            </a:pPr>
            <a:r>
              <a:rPr lang="en-US" sz="2200" b="1" dirty="0">
                <a:solidFill>
                  <a:schemeClr val="bg1">
                    <a:lumMod val="50000"/>
                  </a:schemeClr>
                </a:solidFill>
                <a:cs typeface="Calibri" pitchFamily="34" charset="0"/>
              </a:rPr>
              <a:t>IRC Section 2010 (c)(4)</a:t>
            </a:r>
          </a:p>
          <a:p>
            <a:pPr marL="365760" indent="-283464">
              <a:spcBef>
                <a:spcPts val="600"/>
              </a:spcBef>
              <a:spcAft>
                <a:spcPts val="1200"/>
              </a:spcAft>
              <a:buClr>
                <a:srgbClr val="8C0945"/>
              </a:buClr>
              <a:buSzPct val="80000"/>
              <a:defRPr/>
            </a:pPr>
            <a:endParaRPr lang="en-US" sz="3200" dirty="0">
              <a:solidFill>
                <a:srgbClr val="080808"/>
              </a:solidFill>
              <a:cs typeface="Calibri" pitchFamily="34" charset="0"/>
            </a:endParaRPr>
          </a:p>
        </p:txBody>
      </p:sp>
      <p:sp>
        <p:nvSpPr>
          <p:cNvPr id="2" name="Slide Number Placeholder 1">
            <a:extLst>
              <a:ext uri="{FF2B5EF4-FFF2-40B4-BE49-F238E27FC236}">
                <a16:creationId xmlns:a16="http://schemas.microsoft.com/office/drawing/2014/main" id="{D33EAB1C-69CD-4916-B4B8-AB0325EC77C6}"/>
              </a:ext>
            </a:extLst>
          </p:cNvPr>
          <p:cNvSpPr>
            <a:spLocks noGrp="1"/>
          </p:cNvSpPr>
          <p:nvPr>
            <p:ph type="sldNum" sz="quarter" idx="12"/>
          </p:nvPr>
        </p:nvSpPr>
        <p:spPr/>
        <p:txBody>
          <a:bodyPr/>
          <a:lstStyle/>
          <a:p>
            <a:fld id="{79E6BBA7-545C-48A5-AEAB-8917EB9DEBB0}" type="slidenum">
              <a:rPr lang="en-US" smtClean="0"/>
              <a:t>24</a:t>
            </a:fld>
            <a:endParaRPr lang="en-US"/>
          </a:p>
        </p:txBody>
      </p:sp>
    </p:spTree>
    <p:extLst>
      <p:ext uri="{BB962C8B-B14F-4D97-AF65-F5344CB8AC3E}">
        <p14:creationId xmlns:p14="http://schemas.microsoft.com/office/powerpoint/2010/main" val="322310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0" indent="0">
              <a:spcBef>
                <a:spcPts val="500"/>
              </a:spcBef>
              <a:spcAft>
                <a:spcPts val="1000"/>
              </a:spcAft>
              <a:buClr>
                <a:srgbClr val="840A4D"/>
              </a:buClr>
              <a:buSzPct val="115000"/>
              <a:buNone/>
            </a:pPr>
            <a:r>
              <a:rPr lang="en-US" sz="2000" dirty="0">
                <a:solidFill>
                  <a:schemeClr val="bg1">
                    <a:lumMod val="50000"/>
                  </a:schemeClr>
                </a:solidFill>
              </a:rPr>
              <a:t>No provision in law to “port” unused GST exemption</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Generation Skipping Transfer Tax (GSTT)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5" descr="GEN13.jpg (800×5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989" y="2277085"/>
            <a:ext cx="4785644"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7B6FB64-E6D0-4071-8C3E-ABF17325A0F9}"/>
              </a:ext>
            </a:extLst>
          </p:cNvPr>
          <p:cNvSpPr>
            <a:spLocks noGrp="1"/>
          </p:cNvSpPr>
          <p:nvPr>
            <p:ph type="sldNum" sz="quarter" idx="12"/>
          </p:nvPr>
        </p:nvSpPr>
        <p:spPr/>
        <p:txBody>
          <a:bodyPr/>
          <a:lstStyle/>
          <a:p>
            <a:fld id="{79E6BBA7-545C-48A5-AEAB-8917EB9DEBB0}" type="slidenum">
              <a:rPr lang="en-US" smtClean="0"/>
              <a:t>25</a:t>
            </a:fld>
            <a:endParaRPr lang="en-US"/>
          </a:p>
        </p:txBody>
      </p:sp>
    </p:spTree>
    <p:extLst>
      <p:ext uri="{BB962C8B-B14F-4D97-AF65-F5344CB8AC3E}">
        <p14:creationId xmlns:p14="http://schemas.microsoft.com/office/powerpoint/2010/main" val="1411425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Not an affirmative election. A deemed election is made if a timely and complete 706 is filed with DSUE and there is a surviving spouse</a:t>
            </a:r>
          </a:p>
          <a:p>
            <a:pPr marL="228600" indent="-228600">
              <a:spcBef>
                <a:spcPts val="200"/>
              </a:spcBef>
              <a:spcAft>
                <a:spcPts val="400"/>
              </a:spcAft>
              <a:buClr>
                <a:srgbClr val="840A4D"/>
              </a:buClr>
              <a:buSzPct val="115000"/>
            </a:pPr>
            <a:r>
              <a:rPr lang="en-US" sz="2000" dirty="0">
                <a:solidFill>
                  <a:schemeClr val="bg1">
                    <a:lumMod val="50000"/>
                  </a:schemeClr>
                </a:solidFill>
              </a:rPr>
              <a:t>Election is made by the executor (Form 706, Part 6)</a:t>
            </a:r>
          </a:p>
          <a:p>
            <a:pPr marL="228600" indent="-228600">
              <a:spcBef>
                <a:spcPts val="200"/>
              </a:spcBef>
              <a:spcAft>
                <a:spcPts val="400"/>
              </a:spcAft>
              <a:buClr>
                <a:srgbClr val="840A4D"/>
              </a:buClr>
              <a:buSzPct val="115000"/>
            </a:pPr>
            <a:r>
              <a:rPr lang="en-US" sz="2000" dirty="0">
                <a:solidFill>
                  <a:schemeClr val="bg1">
                    <a:lumMod val="50000"/>
                  </a:schemeClr>
                </a:solidFill>
              </a:rPr>
              <a:t>Not available to a non-resident surviving spouse who is not a U.S. citizen, except to the extent allowable by treaty with his or her country</a:t>
            </a:r>
          </a:p>
          <a:p>
            <a:pPr marL="228600" indent="-228600">
              <a:spcBef>
                <a:spcPts val="200"/>
              </a:spcBef>
              <a:spcAft>
                <a:spcPts val="400"/>
              </a:spcAft>
              <a:buClr>
                <a:srgbClr val="840A4D"/>
              </a:buClr>
              <a:buSzPct val="115000"/>
            </a:pPr>
            <a:r>
              <a:rPr lang="en-US" sz="2000" dirty="0">
                <a:solidFill>
                  <a:schemeClr val="bg1">
                    <a:lumMod val="50000"/>
                  </a:schemeClr>
                </a:solidFill>
              </a:rPr>
              <a:t>Assets transferred to a QDOT – calculation is preliminary (Form 706, Part 6, Section B)</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Making the Portability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D3DCBCA4-11C6-4029-9FC9-75CBB8C66239}"/>
              </a:ext>
            </a:extLst>
          </p:cNvPr>
          <p:cNvSpPr>
            <a:spLocks noGrp="1"/>
          </p:cNvSpPr>
          <p:nvPr>
            <p:ph type="sldNum" sz="quarter" idx="12"/>
          </p:nvPr>
        </p:nvSpPr>
        <p:spPr/>
        <p:txBody>
          <a:bodyPr/>
          <a:lstStyle/>
          <a:p>
            <a:fld id="{79E6BBA7-545C-48A5-AEAB-8917EB9DEBB0}" type="slidenum">
              <a:rPr lang="en-US" smtClean="0"/>
              <a:t>26</a:t>
            </a:fld>
            <a:endParaRPr lang="en-US"/>
          </a:p>
        </p:txBody>
      </p:sp>
    </p:spTree>
    <p:extLst>
      <p:ext uri="{BB962C8B-B14F-4D97-AF65-F5344CB8AC3E}">
        <p14:creationId xmlns:p14="http://schemas.microsoft.com/office/powerpoint/2010/main" val="754571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Election is effective as of date of death</a:t>
            </a:r>
          </a:p>
          <a:p>
            <a:pPr marL="228600" indent="-228600">
              <a:spcBef>
                <a:spcPts val="200"/>
              </a:spcBef>
              <a:spcAft>
                <a:spcPts val="400"/>
              </a:spcAft>
              <a:buClr>
                <a:srgbClr val="840A4D"/>
              </a:buClr>
              <a:buSzPct val="115000"/>
            </a:pPr>
            <a:r>
              <a:rPr lang="en-US" sz="2000" dirty="0">
                <a:solidFill>
                  <a:schemeClr val="bg1">
                    <a:lumMod val="50000"/>
                  </a:schemeClr>
                </a:solidFill>
              </a:rPr>
              <a:t>Election is irrevocable as of the due date of </a:t>
            </a:r>
            <a:br>
              <a:rPr lang="en-US" sz="2000" dirty="0">
                <a:solidFill>
                  <a:schemeClr val="bg1">
                    <a:lumMod val="50000"/>
                  </a:schemeClr>
                </a:solidFill>
              </a:rPr>
            </a:br>
            <a:r>
              <a:rPr lang="en-US" sz="2000" dirty="0">
                <a:solidFill>
                  <a:schemeClr val="bg1">
                    <a:lumMod val="50000"/>
                  </a:schemeClr>
                </a:solidFill>
              </a:rPr>
              <a:t>Form 706</a:t>
            </a:r>
          </a:p>
          <a:p>
            <a:pPr marL="228600" indent="-228600">
              <a:spcBef>
                <a:spcPts val="200"/>
              </a:spcBef>
              <a:spcAft>
                <a:spcPts val="400"/>
              </a:spcAft>
              <a:buClr>
                <a:srgbClr val="840A4D"/>
              </a:buClr>
              <a:buSzPct val="115000"/>
            </a:pPr>
            <a:r>
              <a:rPr lang="en-US" sz="2000" dirty="0">
                <a:solidFill>
                  <a:schemeClr val="bg1">
                    <a:lumMod val="50000"/>
                  </a:schemeClr>
                </a:solidFill>
              </a:rPr>
              <a:t>Uncertainty of exact amount of DSUE when filing the estate tax return where the election is (deemed) made, does not negate the election; only the amount of the DSUE will change.</a:t>
            </a:r>
          </a:p>
          <a:p>
            <a:pPr marL="228600" indent="-228600">
              <a:spcBef>
                <a:spcPts val="200"/>
              </a:spcBef>
              <a:spcAft>
                <a:spcPts val="400"/>
              </a:spcAft>
              <a:buClr>
                <a:srgbClr val="840A4D"/>
              </a:buClr>
              <a:buSzPct val="115000"/>
            </a:pPr>
            <a:r>
              <a:rPr lang="en-US" sz="2000" dirty="0">
                <a:solidFill>
                  <a:schemeClr val="bg1">
                    <a:lumMod val="50000"/>
                  </a:schemeClr>
                </a:solidFill>
              </a:rPr>
              <a:t>SOL is extended with regard to the determination of the DSUE amount until the expiration of the SOL of the surviving spouse’s estate.</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Making the Portability Election – Continued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F55CEA81-2391-402E-B85E-5560FE8BA2DE}"/>
              </a:ext>
            </a:extLst>
          </p:cNvPr>
          <p:cNvSpPr>
            <a:spLocks noGrp="1"/>
          </p:cNvSpPr>
          <p:nvPr>
            <p:ph type="sldNum" sz="quarter" idx="12"/>
          </p:nvPr>
        </p:nvSpPr>
        <p:spPr/>
        <p:txBody>
          <a:bodyPr/>
          <a:lstStyle/>
          <a:p>
            <a:fld id="{79E6BBA7-545C-48A5-AEAB-8917EB9DEBB0}" type="slidenum">
              <a:rPr lang="en-US" smtClean="0"/>
              <a:t>27</a:t>
            </a:fld>
            <a:endParaRPr lang="en-US"/>
          </a:p>
        </p:txBody>
      </p:sp>
    </p:spTree>
    <p:extLst>
      <p:ext uri="{BB962C8B-B14F-4D97-AF65-F5344CB8AC3E}">
        <p14:creationId xmlns:p14="http://schemas.microsoft.com/office/powerpoint/2010/main" val="2190787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Complete and properly prepared in accordance with instructions and regulations</a:t>
            </a:r>
          </a:p>
          <a:p>
            <a:pPr marL="228600" indent="-228600">
              <a:spcBef>
                <a:spcPts val="200"/>
              </a:spcBef>
              <a:spcAft>
                <a:spcPts val="400"/>
              </a:spcAft>
              <a:buClr>
                <a:srgbClr val="840A4D"/>
              </a:buClr>
              <a:buSzPct val="115000"/>
            </a:pPr>
            <a:r>
              <a:rPr lang="en-US" sz="2000" dirty="0">
                <a:solidFill>
                  <a:schemeClr val="bg1">
                    <a:lumMod val="50000"/>
                  </a:schemeClr>
                </a:solidFill>
              </a:rPr>
              <a:t>Reporting values on Form 706 that is not otherwise required to be filed</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Property subject to marital or charitable deduction– </a:t>
            </a:r>
            <a:br>
              <a:rPr lang="en-US" dirty="0">
                <a:solidFill>
                  <a:schemeClr val="bg1">
                    <a:lumMod val="50000"/>
                  </a:schemeClr>
                </a:solidFill>
              </a:rPr>
            </a:br>
            <a:r>
              <a:rPr lang="en-US" dirty="0">
                <a:solidFill>
                  <a:schemeClr val="bg1">
                    <a:lumMod val="50000"/>
                  </a:schemeClr>
                </a:solidFill>
              </a:rPr>
              <a:t>only need to report</a:t>
            </a:r>
          </a:p>
          <a:p>
            <a:pPr marL="1146175" lvl="3">
              <a:spcBef>
                <a:spcPts val="200"/>
              </a:spcBef>
              <a:spcAft>
                <a:spcPts val="400"/>
              </a:spcAft>
              <a:buClr>
                <a:srgbClr val="840A4D"/>
              </a:buClr>
              <a:buSzPct val="80000"/>
              <a:buFont typeface="Wingdings" panose="05000000000000000000" pitchFamily="2" charset="2"/>
              <a:buChar char="§"/>
            </a:pPr>
            <a:r>
              <a:rPr lang="en-US" sz="2000" dirty="0">
                <a:solidFill>
                  <a:schemeClr val="bg1">
                    <a:lumMod val="50000"/>
                  </a:schemeClr>
                </a:solidFill>
              </a:rPr>
              <a:t>Description</a:t>
            </a:r>
          </a:p>
          <a:p>
            <a:pPr marL="1146175" lvl="3">
              <a:spcBef>
                <a:spcPts val="200"/>
              </a:spcBef>
              <a:spcAft>
                <a:spcPts val="400"/>
              </a:spcAft>
              <a:buClr>
                <a:srgbClr val="840A4D"/>
              </a:buClr>
              <a:buSzPct val="80000"/>
              <a:buFont typeface="Wingdings" panose="05000000000000000000" pitchFamily="2" charset="2"/>
              <a:buChar char="§"/>
            </a:pPr>
            <a:r>
              <a:rPr lang="en-US" sz="2000" dirty="0">
                <a:solidFill>
                  <a:schemeClr val="bg1">
                    <a:lumMod val="50000"/>
                  </a:schemeClr>
                </a:solidFill>
              </a:rPr>
              <a:t>Ownership</a:t>
            </a:r>
          </a:p>
          <a:p>
            <a:pPr marL="1146175" lvl="3">
              <a:spcBef>
                <a:spcPts val="200"/>
              </a:spcBef>
              <a:spcAft>
                <a:spcPts val="400"/>
              </a:spcAft>
              <a:buClr>
                <a:srgbClr val="840A4D"/>
              </a:buClr>
              <a:buSzPct val="80000"/>
              <a:buFont typeface="Wingdings" panose="05000000000000000000" pitchFamily="2" charset="2"/>
              <a:buChar char="§"/>
            </a:pPr>
            <a:r>
              <a:rPr lang="en-US" sz="2000" dirty="0">
                <a:solidFill>
                  <a:schemeClr val="bg1">
                    <a:lumMod val="50000"/>
                  </a:schemeClr>
                </a:solidFill>
              </a:rPr>
              <a:t>Beneficiary</a:t>
            </a:r>
          </a:p>
          <a:p>
            <a:pPr marL="1146175" lvl="3">
              <a:spcBef>
                <a:spcPts val="200"/>
              </a:spcBef>
              <a:spcAft>
                <a:spcPts val="400"/>
              </a:spcAft>
              <a:buClr>
                <a:srgbClr val="840A4D"/>
              </a:buClr>
              <a:buSzPct val="80000"/>
              <a:buFont typeface="Wingdings" panose="05000000000000000000" pitchFamily="2" charset="2"/>
              <a:buChar char="§"/>
            </a:pPr>
            <a:r>
              <a:rPr lang="en-US" sz="2000" dirty="0">
                <a:solidFill>
                  <a:schemeClr val="bg1">
                    <a:lumMod val="50000"/>
                  </a:schemeClr>
                </a:solidFill>
              </a:rPr>
              <a:t>Information to establish right of estate </a:t>
            </a:r>
            <a:br>
              <a:rPr lang="en-US" sz="2000" dirty="0">
                <a:solidFill>
                  <a:schemeClr val="bg1">
                    <a:lumMod val="50000"/>
                  </a:schemeClr>
                </a:solidFill>
              </a:rPr>
            </a:br>
            <a:r>
              <a:rPr lang="en-US" sz="2000" dirty="0">
                <a:solidFill>
                  <a:schemeClr val="bg1">
                    <a:lumMod val="50000"/>
                  </a:schemeClr>
                </a:solidFill>
              </a:rPr>
              <a:t>to the deduction</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Requirements of Return When Making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FBA9535C-CBE6-47C7-A87C-5FDB153D47FC}"/>
              </a:ext>
            </a:extLst>
          </p:cNvPr>
          <p:cNvSpPr>
            <a:spLocks noGrp="1"/>
          </p:cNvSpPr>
          <p:nvPr>
            <p:ph type="sldNum" sz="quarter" idx="12"/>
          </p:nvPr>
        </p:nvSpPr>
        <p:spPr/>
        <p:txBody>
          <a:bodyPr/>
          <a:lstStyle/>
          <a:p>
            <a:fld id="{79E6BBA7-545C-48A5-AEAB-8917EB9DEBB0}" type="slidenum">
              <a:rPr lang="en-US" smtClean="0"/>
              <a:t>28</a:t>
            </a:fld>
            <a:endParaRPr lang="en-US"/>
          </a:p>
        </p:txBody>
      </p:sp>
    </p:spTree>
    <p:extLst>
      <p:ext uri="{BB962C8B-B14F-4D97-AF65-F5344CB8AC3E}">
        <p14:creationId xmlns:p14="http://schemas.microsoft.com/office/powerpoint/2010/main" val="2260038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Rule does not apply to property if</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Value needed to determine value passing to another recipient</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Value needed to determine eligibility under </a:t>
            </a:r>
            <a:br>
              <a:rPr lang="en-US" dirty="0">
                <a:solidFill>
                  <a:schemeClr val="bg1">
                    <a:lumMod val="50000"/>
                  </a:schemeClr>
                </a:solidFill>
              </a:rPr>
            </a:br>
            <a:r>
              <a:rPr lang="en-US" dirty="0">
                <a:solidFill>
                  <a:schemeClr val="bg1">
                    <a:lumMod val="50000"/>
                  </a:schemeClr>
                </a:solidFill>
              </a:rPr>
              <a:t>Section 2032 (alternate valuation), 2032A (farm valuation), </a:t>
            </a:r>
            <a:br>
              <a:rPr lang="en-US" dirty="0">
                <a:solidFill>
                  <a:schemeClr val="bg1">
                    <a:lumMod val="50000"/>
                  </a:schemeClr>
                </a:solidFill>
              </a:rPr>
            </a:br>
            <a:r>
              <a:rPr lang="en-US" dirty="0">
                <a:solidFill>
                  <a:schemeClr val="bg1">
                    <a:lumMod val="50000"/>
                  </a:schemeClr>
                </a:solidFill>
              </a:rPr>
              <a:t>or Section 6166 (extension of time to pay tax)</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Less than the entire interest in the property is marital or charitable deduction property</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A partial disclaimer or partial QTIP election is made with respect to property which is marital or charitable deduction property</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500" b="1" dirty="0">
                <a:solidFill>
                  <a:srgbClr val="840A4D"/>
                </a:solidFill>
                <a:latin typeface="Garamond" panose="02020404030301010803" pitchFamily="18" charset="0"/>
              </a:rPr>
              <a:t>Requirements of Return When Making Election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5728B5F7-CCE1-4C3B-80C5-C8BACCD27AE1}"/>
              </a:ext>
            </a:extLst>
          </p:cNvPr>
          <p:cNvSpPr>
            <a:spLocks noGrp="1"/>
          </p:cNvSpPr>
          <p:nvPr>
            <p:ph type="sldNum" sz="quarter" idx="12"/>
          </p:nvPr>
        </p:nvSpPr>
        <p:spPr/>
        <p:txBody>
          <a:bodyPr/>
          <a:lstStyle/>
          <a:p>
            <a:fld id="{79E6BBA7-545C-48A5-AEAB-8917EB9DEBB0}" type="slidenum">
              <a:rPr lang="en-US" smtClean="0"/>
              <a:t>29</a:t>
            </a:fld>
            <a:endParaRPr lang="en-US"/>
          </a:p>
        </p:txBody>
      </p:sp>
    </p:spTree>
    <p:extLst>
      <p:ext uri="{BB962C8B-B14F-4D97-AF65-F5344CB8AC3E}">
        <p14:creationId xmlns:p14="http://schemas.microsoft.com/office/powerpoint/2010/main" val="429370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100" dirty="0">
                <a:solidFill>
                  <a:schemeClr val="bg1">
                    <a:lumMod val="50000"/>
                  </a:schemeClr>
                </a:solidFill>
              </a:rPr>
              <a:t>Why estate planning is critical for everyone </a:t>
            </a:r>
          </a:p>
          <a:p>
            <a:pPr marL="228600" indent="-228600">
              <a:spcBef>
                <a:spcPts val="200"/>
              </a:spcBef>
              <a:spcAft>
                <a:spcPts val="400"/>
              </a:spcAft>
              <a:buClr>
                <a:srgbClr val="840A4D"/>
              </a:buClr>
              <a:buSzPct val="115000"/>
            </a:pPr>
            <a:r>
              <a:rPr lang="en-US" sz="2100" dirty="0">
                <a:solidFill>
                  <a:schemeClr val="bg1">
                    <a:lumMod val="50000"/>
                  </a:schemeClr>
                </a:solidFill>
              </a:rPr>
              <a:t>Basic documents and concepts</a:t>
            </a:r>
          </a:p>
          <a:p>
            <a:pPr marL="228600" indent="-228600">
              <a:spcBef>
                <a:spcPts val="200"/>
              </a:spcBef>
              <a:spcAft>
                <a:spcPts val="400"/>
              </a:spcAft>
              <a:buClr>
                <a:srgbClr val="840A4D"/>
              </a:buClr>
              <a:buSzPct val="115000"/>
            </a:pPr>
            <a:r>
              <a:rPr lang="en-US" sz="2100" dirty="0">
                <a:solidFill>
                  <a:schemeClr val="bg1">
                    <a:lumMod val="50000"/>
                  </a:schemeClr>
                </a:solidFill>
              </a:rPr>
              <a:t>Lifetime gifting and related strategies </a:t>
            </a:r>
          </a:p>
          <a:p>
            <a:pPr marL="228600" indent="-228600">
              <a:spcBef>
                <a:spcPts val="200"/>
              </a:spcBef>
              <a:spcAft>
                <a:spcPts val="400"/>
              </a:spcAft>
              <a:buClr>
                <a:srgbClr val="840A4D"/>
              </a:buClr>
              <a:buSzPct val="115000"/>
            </a:pPr>
            <a:r>
              <a:rPr lang="en-US" sz="2100" dirty="0">
                <a:solidFill>
                  <a:schemeClr val="bg1">
                    <a:lumMod val="50000"/>
                  </a:schemeClr>
                </a:solidFill>
              </a:rPr>
              <a:t>Beneficiary designations</a:t>
            </a:r>
          </a:p>
          <a:p>
            <a:pPr marL="228600" indent="-228600">
              <a:spcBef>
                <a:spcPts val="200"/>
              </a:spcBef>
              <a:spcAft>
                <a:spcPts val="400"/>
              </a:spcAft>
              <a:buClr>
                <a:srgbClr val="840A4D"/>
              </a:buClr>
              <a:buSzPct val="115000"/>
            </a:pPr>
            <a:r>
              <a:rPr lang="en-US" sz="2100" dirty="0">
                <a:solidFill>
                  <a:schemeClr val="bg1">
                    <a:lumMod val="50000"/>
                  </a:schemeClr>
                </a:solidFill>
              </a:rPr>
              <a:t>Portability(including comparison to conventional trust planning)</a:t>
            </a:r>
          </a:p>
          <a:p>
            <a:pPr marL="228600" indent="-228600">
              <a:spcBef>
                <a:spcPts val="200"/>
              </a:spcBef>
              <a:spcAft>
                <a:spcPts val="400"/>
              </a:spcAft>
              <a:buClr>
                <a:srgbClr val="840A4D"/>
              </a:buClr>
              <a:buSzPct val="115000"/>
            </a:pPr>
            <a:r>
              <a:rPr lang="en-US" sz="2100" dirty="0">
                <a:solidFill>
                  <a:schemeClr val="bg1">
                    <a:lumMod val="50000"/>
                  </a:schemeClr>
                </a:solidFill>
              </a:rPr>
              <a:t>Other Estate Tax Elections for Smaller Estates </a:t>
            </a:r>
          </a:p>
          <a:p>
            <a:pPr marL="400050" lvl="1" indent="0">
              <a:spcBef>
                <a:spcPts val="200"/>
              </a:spcBef>
              <a:spcAft>
                <a:spcPts val="400"/>
              </a:spcAft>
              <a:buClr>
                <a:srgbClr val="840A4D"/>
              </a:buClr>
              <a:buSzPct val="115000"/>
              <a:buNone/>
            </a:pPr>
            <a:endParaRPr lang="en-US" sz="1400" dirty="0">
              <a:solidFill>
                <a:schemeClr val="bg1">
                  <a:lumMod val="50000"/>
                </a:schemeClr>
              </a:solidFill>
            </a:endParaRPr>
          </a:p>
          <a:p>
            <a:pPr marL="628650" lvl="1" indent="-228600">
              <a:spcBef>
                <a:spcPts val="200"/>
              </a:spcBef>
              <a:spcAft>
                <a:spcPts val="400"/>
              </a:spcAft>
              <a:buClr>
                <a:srgbClr val="840A4D"/>
              </a:buClr>
              <a:buSzPct val="115000"/>
            </a:pPr>
            <a:endParaRPr lang="en-US" sz="1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solidFill>
                  <a:srgbClr val="840A4D"/>
                </a:solidFill>
                <a:latin typeface="Garamond" panose="02020404030301010803" pitchFamily="18" charset="0"/>
              </a:rPr>
              <a:t>We will Cover</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2E90614F-0A9C-476F-A7E1-2E0016E90877}"/>
              </a:ext>
            </a:extLst>
          </p:cNvPr>
          <p:cNvSpPr>
            <a:spLocks noGrp="1"/>
          </p:cNvSpPr>
          <p:nvPr>
            <p:ph type="sldNum" sz="quarter" idx="12"/>
          </p:nvPr>
        </p:nvSpPr>
        <p:spPr/>
        <p:txBody>
          <a:bodyPr/>
          <a:lstStyle/>
          <a:p>
            <a:fld id="{79E6BBA7-545C-48A5-AEAB-8917EB9DEBB0}" type="slidenum">
              <a:rPr lang="en-US" smtClean="0"/>
              <a:t>3</a:t>
            </a:fld>
            <a:endParaRPr lang="en-US"/>
          </a:p>
        </p:txBody>
      </p:sp>
    </p:spTree>
    <p:extLst>
      <p:ext uri="{BB962C8B-B14F-4D97-AF65-F5344CB8AC3E}">
        <p14:creationId xmlns:p14="http://schemas.microsoft.com/office/powerpoint/2010/main" val="3422391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Duly appointed executor or administrator of the estate</a:t>
            </a:r>
          </a:p>
          <a:p>
            <a:pPr marL="228600" indent="-228600">
              <a:spcBef>
                <a:spcPts val="200"/>
              </a:spcBef>
              <a:spcAft>
                <a:spcPts val="400"/>
              </a:spcAft>
              <a:buClr>
                <a:srgbClr val="840A4D"/>
              </a:buClr>
              <a:buSzPct val="115000"/>
            </a:pPr>
            <a:r>
              <a:rPr lang="en-US" sz="2000" dirty="0">
                <a:solidFill>
                  <a:schemeClr val="bg1">
                    <a:lumMod val="50000"/>
                  </a:schemeClr>
                </a:solidFill>
              </a:rPr>
              <a:t>If no duly appointed executor – a non-duly appointed executor in actual or constructive possession of any property of the decedent</a:t>
            </a:r>
          </a:p>
          <a:p>
            <a:pPr marL="228600" indent="-228600">
              <a:spcBef>
                <a:spcPts val="200"/>
              </a:spcBef>
              <a:spcAft>
                <a:spcPts val="400"/>
              </a:spcAft>
              <a:buClr>
                <a:srgbClr val="840A4D"/>
              </a:buClr>
              <a:buSzPct val="115000"/>
            </a:pPr>
            <a:r>
              <a:rPr lang="en-US" sz="2000" dirty="0">
                <a:solidFill>
                  <a:schemeClr val="bg1">
                    <a:lumMod val="50000"/>
                  </a:schemeClr>
                </a:solidFill>
              </a:rPr>
              <a:t>Portability election made by a non-appointed executor cannot be superseded by a contrary election by another non-appointed executor of the same estate</a:t>
            </a:r>
          </a:p>
          <a:p>
            <a:pPr marL="228600" indent="-228600">
              <a:spcBef>
                <a:spcPts val="200"/>
              </a:spcBef>
              <a:spcAft>
                <a:spcPts val="400"/>
              </a:spcAft>
              <a:buClr>
                <a:srgbClr val="840A4D"/>
              </a:buClr>
              <a:buSzPct val="115000"/>
            </a:pPr>
            <a:r>
              <a:rPr lang="en-US" sz="2000" dirty="0">
                <a:solidFill>
                  <a:schemeClr val="bg1">
                    <a:lumMod val="50000"/>
                  </a:schemeClr>
                </a:solidFill>
              </a:rPr>
              <a:t>What if executor and surviving spouse do not agree?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See </a:t>
            </a:r>
            <a:r>
              <a:rPr lang="en-US" dirty="0" err="1">
                <a:solidFill>
                  <a:schemeClr val="bg1">
                    <a:lumMod val="50000"/>
                  </a:schemeClr>
                </a:solidFill>
              </a:rPr>
              <a:t>Vose</a:t>
            </a:r>
            <a:r>
              <a:rPr lang="en-US" dirty="0">
                <a:solidFill>
                  <a:schemeClr val="bg1">
                    <a:lumMod val="50000"/>
                  </a:schemeClr>
                </a:solidFill>
              </a:rPr>
              <a:t> case (OK S.C.)</a:t>
            </a: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solidFill>
                  <a:srgbClr val="840A4D"/>
                </a:solidFill>
                <a:latin typeface="Garamond" panose="02020404030301010803" pitchFamily="18" charset="0"/>
              </a:rPr>
              <a:t>Who is Permitted to Make (or opt-out of) the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A31B160A-1DEE-4E33-82D0-CAC51B213C37}"/>
              </a:ext>
            </a:extLst>
          </p:cNvPr>
          <p:cNvSpPr>
            <a:spLocks noGrp="1"/>
          </p:cNvSpPr>
          <p:nvPr>
            <p:ph type="sldNum" sz="quarter" idx="12"/>
          </p:nvPr>
        </p:nvSpPr>
        <p:spPr/>
        <p:txBody>
          <a:bodyPr/>
          <a:lstStyle/>
          <a:p>
            <a:fld id="{79E6BBA7-545C-48A5-AEAB-8917EB9DEBB0}" type="slidenum">
              <a:rPr lang="en-US" smtClean="0"/>
              <a:t>30</a:t>
            </a:fld>
            <a:endParaRPr lang="en-US"/>
          </a:p>
        </p:txBody>
      </p:sp>
    </p:spTree>
    <p:extLst>
      <p:ext uri="{BB962C8B-B14F-4D97-AF65-F5344CB8AC3E}">
        <p14:creationId xmlns:p14="http://schemas.microsoft.com/office/powerpoint/2010/main" val="1643847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600" dirty="0">
                <a:solidFill>
                  <a:schemeClr val="bg1">
                    <a:lumMod val="50000"/>
                  </a:schemeClr>
                </a:solidFill>
              </a:rPr>
              <a:t>No relief if estate was otherwise required to file Form 706</a:t>
            </a:r>
          </a:p>
          <a:p>
            <a:pPr marL="228600" indent="-228600">
              <a:spcBef>
                <a:spcPts val="200"/>
              </a:spcBef>
              <a:spcAft>
                <a:spcPts val="400"/>
              </a:spcAft>
              <a:buClr>
                <a:srgbClr val="840A4D"/>
              </a:buClr>
              <a:buSzPct val="115000"/>
            </a:pPr>
            <a:r>
              <a:rPr lang="en-US" sz="1600" dirty="0">
                <a:solidFill>
                  <a:schemeClr val="bg1">
                    <a:lumMod val="50000"/>
                  </a:schemeClr>
                </a:solidFill>
              </a:rPr>
              <a:t>If filing just to elect portability </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rPr>
              <a:t>Section 9100 relief may be available. See PLR 201722021.</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rPr>
              <a:t>Rev. Proc. 2017-34 - Simplified Method for Filing for Extension of Time to File</a:t>
            </a:r>
          </a:p>
          <a:p>
            <a:pPr marL="1146175" lvl="3">
              <a:lnSpc>
                <a:spcPct val="110000"/>
              </a:lnSpc>
              <a:spcBef>
                <a:spcPts val="200"/>
              </a:spcBef>
              <a:spcAft>
                <a:spcPts val="400"/>
              </a:spcAft>
              <a:buClr>
                <a:srgbClr val="840A4D"/>
              </a:buClr>
              <a:buSzPct val="80000"/>
              <a:buFont typeface="Wingdings" panose="05000000000000000000" pitchFamily="2" charset="2"/>
              <a:buChar char="§"/>
              <a:defRPr/>
            </a:pPr>
            <a:r>
              <a:rPr lang="en-US" dirty="0">
                <a:solidFill>
                  <a:schemeClr val="bg1">
                    <a:lumMod val="50000"/>
                  </a:schemeClr>
                </a:solidFill>
              </a:rPr>
              <a:t>Effective 6/9/17</a:t>
            </a:r>
          </a:p>
          <a:p>
            <a:pPr marL="1146175" lvl="3">
              <a:lnSpc>
                <a:spcPct val="110000"/>
              </a:lnSpc>
              <a:spcBef>
                <a:spcPts val="200"/>
              </a:spcBef>
              <a:spcAft>
                <a:spcPts val="400"/>
              </a:spcAft>
              <a:buClr>
                <a:srgbClr val="840A4D"/>
              </a:buClr>
              <a:buSzPct val="80000"/>
              <a:buFont typeface="Wingdings" panose="05000000000000000000" pitchFamily="2" charset="2"/>
              <a:buChar char="§"/>
              <a:defRPr/>
            </a:pPr>
            <a:r>
              <a:rPr lang="en-US" dirty="0">
                <a:solidFill>
                  <a:schemeClr val="bg1">
                    <a:lumMod val="50000"/>
                  </a:schemeClr>
                </a:solidFill>
              </a:rPr>
              <a:t>706 will be due 2 years after death</a:t>
            </a:r>
          </a:p>
          <a:p>
            <a:pPr marL="1146175" lvl="3">
              <a:lnSpc>
                <a:spcPct val="110000"/>
              </a:lnSpc>
              <a:spcBef>
                <a:spcPts val="200"/>
              </a:spcBef>
              <a:spcAft>
                <a:spcPts val="400"/>
              </a:spcAft>
              <a:buClr>
                <a:srgbClr val="840A4D"/>
              </a:buClr>
              <a:buSzPct val="80000"/>
              <a:buFont typeface="Wingdings" panose="05000000000000000000" pitchFamily="2" charset="2"/>
              <a:buChar char="§"/>
              <a:defRPr/>
            </a:pPr>
            <a:r>
              <a:rPr lang="en-US" dirty="0">
                <a:solidFill>
                  <a:schemeClr val="bg1">
                    <a:lumMod val="50000"/>
                  </a:schemeClr>
                </a:solidFill>
              </a:rPr>
              <a:t>Any prior PLR applications before 6/9/17 will be disregarded</a:t>
            </a:r>
          </a:p>
          <a:p>
            <a:pPr marL="1146175" lvl="3">
              <a:lnSpc>
                <a:spcPct val="110000"/>
              </a:lnSpc>
              <a:spcBef>
                <a:spcPts val="200"/>
              </a:spcBef>
              <a:spcAft>
                <a:spcPts val="400"/>
              </a:spcAft>
              <a:buClr>
                <a:srgbClr val="840A4D"/>
              </a:buClr>
              <a:buSzPct val="80000"/>
              <a:buFont typeface="Wingdings" panose="05000000000000000000" pitchFamily="2" charset="2"/>
              <a:buChar char="§"/>
              <a:defRPr/>
            </a:pPr>
            <a:r>
              <a:rPr lang="en-US" dirty="0">
                <a:solidFill>
                  <a:schemeClr val="bg1">
                    <a:lumMod val="50000"/>
                  </a:schemeClr>
                </a:solidFill>
              </a:rPr>
              <a:t>If estate ultimately found to be taxable – extension is void</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rPr>
              <a:t>Treasury hesitating to make this relief permanent for fear of executors not making the election until after the surviving spouse’s death</a:t>
            </a: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Late Elections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70134238-F57F-4315-8D88-B2272C50565A}"/>
              </a:ext>
            </a:extLst>
          </p:cNvPr>
          <p:cNvSpPr>
            <a:spLocks noGrp="1"/>
          </p:cNvSpPr>
          <p:nvPr>
            <p:ph type="sldNum" sz="quarter" idx="12"/>
          </p:nvPr>
        </p:nvSpPr>
        <p:spPr/>
        <p:txBody>
          <a:bodyPr/>
          <a:lstStyle/>
          <a:p>
            <a:fld id="{79E6BBA7-545C-48A5-AEAB-8917EB9DEBB0}" type="slidenum">
              <a:rPr lang="en-US" smtClean="0"/>
              <a:t>31</a:t>
            </a:fld>
            <a:endParaRPr lang="en-US"/>
          </a:p>
        </p:txBody>
      </p:sp>
    </p:spTree>
    <p:extLst>
      <p:ext uri="{BB962C8B-B14F-4D97-AF65-F5344CB8AC3E}">
        <p14:creationId xmlns:p14="http://schemas.microsoft.com/office/powerpoint/2010/main" val="2823595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t>
            </a:r>
            <a:r>
              <a:rPr lang="en-US" sz="2000" dirty="0">
                <a:solidFill>
                  <a:schemeClr val="bg1">
                    <a:lumMod val="50000"/>
                  </a:schemeClr>
                </a:solidFill>
              </a:rPr>
              <a:t> the box – Form 706, Part 6, Section A</a:t>
            </a:r>
          </a:p>
          <a:p>
            <a:pPr marL="228600" indent="-228600">
              <a:spcBef>
                <a:spcPts val="200"/>
              </a:spcBef>
              <a:spcAft>
                <a:spcPts val="400"/>
              </a:spcAft>
              <a:buClr>
                <a:srgbClr val="840A4D"/>
              </a:buClr>
              <a:buSzPct val="115000"/>
            </a:pPr>
            <a:r>
              <a:rPr lang="en-US" sz="2000" dirty="0">
                <a:solidFill>
                  <a:schemeClr val="bg1">
                    <a:lumMod val="50000"/>
                  </a:schemeClr>
                </a:solidFill>
              </a:rPr>
              <a:t>Small estates that otherwise do not have to file Form 706, simply do not file anything</a:t>
            </a:r>
          </a:p>
          <a:p>
            <a:pPr marL="228600" indent="-228600">
              <a:spcBef>
                <a:spcPts val="200"/>
              </a:spcBef>
              <a:spcAft>
                <a:spcPts val="400"/>
              </a:spcAft>
              <a:buClr>
                <a:srgbClr val="840A4D"/>
              </a:buClr>
              <a:buSzPct val="115000"/>
            </a:pPr>
            <a:r>
              <a:rPr lang="en-US" sz="2000" dirty="0">
                <a:solidFill>
                  <a:schemeClr val="bg1">
                    <a:lumMod val="50000"/>
                  </a:schemeClr>
                </a:solidFill>
              </a:rPr>
              <a:t>If a return is otherwise required to be filed, the filing of a late Form 706 is considered opting-out of the portability election (Prop. Reg. Section 20.2010-2(a)(3)(ii))</a:t>
            </a:r>
          </a:p>
          <a:p>
            <a:pPr marL="228600" indent="-228600">
              <a:spcBef>
                <a:spcPts val="200"/>
              </a:spcBef>
              <a:spcAft>
                <a:spcPts val="400"/>
              </a:spcAft>
              <a:buClr>
                <a:srgbClr val="840A4D"/>
              </a:buClr>
              <a:buSzPct val="115000"/>
            </a:pPr>
            <a:r>
              <a:rPr lang="en-US" sz="2000" dirty="0">
                <a:solidFill>
                  <a:schemeClr val="bg1">
                    <a:lumMod val="50000"/>
                  </a:schemeClr>
                </a:solidFill>
              </a:rPr>
              <a:t>Hazards of not electing portability </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Assets grow</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Some people actually win the lottery</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Get client consent in writing if they choose not to elect portability</a:t>
            </a: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Opting Out of Portability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A043A1A5-1990-4BF8-8BC2-BF518DC36608}"/>
              </a:ext>
            </a:extLst>
          </p:cNvPr>
          <p:cNvSpPr>
            <a:spLocks noGrp="1"/>
          </p:cNvSpPr>
          <p:nvPr>
            <p:ph type="sldNum" sz="quarter" idx="12"/>
          </p:nvPr>
        </p:nvSpPr>
        <p:spPr/>
        <p:txBody>
          <a:bodyPr/>
          <a:lstStyle/>
          <a:p>
            <a:fld id="{79E6BBA7-545C-48A5-AEAB-8917EB9DEBB0}" type="slidenum">
              <a:rPr lang="en-US" smtClean="0"/>
              <a:t>32</a:t>
            </a:fld>
            <a:endParaRPr lang="en-US"/>
          </a:p>
        </p:txBody>
      </p:sp>
    </p:spTree>
    <p:extLst>
      <p:ext uri="{BB962C8B-B14F-4D97-AF65-F5344CB8AC3E}">
        <p14:creationId xmlns:p14="http://schemas.microsoft.com/office/powerpoint/2010/main" val="2291235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9402" y="-182472"/>
            <a:ext cx="5673898" cy="7040472"/>
          </a:xfrm>
          <a:prstGeom prst="rect">
            <a:avLst/>
          </a:prstGeom>
        </p:spPr>
      </p:pic>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D0881B86-D186-471B-9FF8-EFA87BA25BAF}"/>
              </a:ext>
            </a:extLst>
          </p:cNvPr>
          <p:cNvSpPr>
            <a:spLocks noGrp="1"/>
          </p:cNvSpPr>
          <p:nvPr>
            <p:ph type="sldNum" sz="quarter" idx="12"/>
          </p:nvPr>
        </p:nvSpPr>
        <p:spPr/>
        <p:txBody>
          <a:bodyPr/>
          <a:lstStyle/>
          <a:p>
            <a:fld id="{79E6BBA7-545C-48A5-AEAB-8917EB9DEBB0}" type="slidenum">
              <a:rPr lang="en-US" smtClean="0"/>
              <a:t>33</a:t>
            </a:fld>
            <a:endParaRPr lang="en-US"/>
          </a:p>
        </p:txBody>
      </p:sp>
    </p:spTree>
    <p:extLst>
      <p:ext uri="{BB962C8B-B14F-4D97-AF65-F5344CB8AC3E}">
        <p14:creationId xmlns:p14="http://schemas.microsoft.com/office/powerpoint/2010/main" val="1496050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Most recently deceased person who was married to the surviving spouse at the time of that person’s death</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Identity as of day of taxable gift or the date of the surviving spouse’s death</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Re-marriage does not alter the designation of last deceased spouse. Surviving spouse can apply DSUE amount to future lifetime gifts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Apply DSUE first; then own BEA</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Multiple DSUE amounts</a:t>
            </a: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Last Deceased Spouse</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2018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BD93EC05-D1AB-477E-90E8-396216AD4281}"/>
              </a:ext>
            </a:extLst>
          </p:cNvPr>
          <p:cNvSpPr>
            <a:spLocks noGrp="1"/>
          </p:cNvSpPr>
          <p:nvPr>
            <p:ph type="sldNum" sz="quarter" idx="12"/>
          </p:nvPr>
        </p:nvSpPr>
        <p:spPr/>
        <p:txBody>
          <a:bodyPr/>
          <a:lstStyle/>
          <a:p>
            <a:fld id="{79E6BBA7-545C-48A5-AEAB-8917EB9DEBB0}" type="slidenum">
              <a:rPr lang="en-US" smtClean="0"/>
              <a:t>34</a:t>
            </a:fld>
            <a:endParaRPr lang="en-US"/>
          </a:p>
        </p:txBody>
      </p:sp>
    </p:spTree>
    <p:extLst>
      <p:ext uri="{BB962C8B-B14F-4D97-AF65-F5344CB8AC3E}">
        <p14:creationId xmlns:p14="http://schemas.microsoft.com/office/powerpoint/2010/main" val="1175671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p:cNvSpPr>
            <a:spLocks noGrp="1"/>
          </p:cNvSpPr>
          <p:nvPr>
            <p:ph sz="half" idx="2"/>
          </p:nvPr>
        </p:nvSpPr>
        <p:spPr>
          <a:xfrm>
            <a:off x="352424" y="1266868"/>
            <a:ext cx="7772400" cy="4295731"/>
          </a:xfrm>
        </p:spPr>
        <p:txBody>
          <a:bodyPr>
            <a:normAutofit/>
          </a:bodyPr>
          <a:lstStyle/>
          <a:p>
            <a:pPr marL="228600" indent="-228600">
              <a:spcBef>
                <a:spcPts val="300"/>
              </a:spcBef>
              <a:spcAft>
                <a:spcPts val="500"/>
              </a:spcAft>
              <a:buClr>
                <a:srgbClr val="840A4D"/>
              </a:buClr>
            </a:pPr>
            <a:endParaRPr lang="en-US" sz="2000" dirty="0">
              <a:solidFill>
                <a:schemeClr val="bg1">
                  <a:lumMod val="50000"/>
                </a:schemeClr>
              </a:solidFill>
            </a:endParaRPr>
          </a:p>
          <a:p>
            <a:pPr marL="457200" lvl="1" indent="0">
              <a:buClr>
                <a:srgbClr val="840A4D"/>
              </a:buClr>
              <a:buNone/>
            </a:pP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80808"/>
                </a:solidFill>
                <a:effectLst/>
                <a:uLnTx/>
                <a:uFillTx/>
                <a:latin typeface="Calibri"/>
                <a:ea typeface="+mn-ea"/>
                <a:cs typeface="+mn-cs"/>
              </a:rPr>
              <a:t>Copyright © 2018 Belfint, Lyons &amp; Shuman, P.A.</a:t>
            </a:r>
            <a:endParaRPr kumimoji="0" lang="en-US" sz="1000" b="0" i="0" u="none" strike="noStrike" kern="1200" cap="none" spc="0" normalizeH="0" baseline="0" noProof="0" dirty="0">
              <a:ln>
                <a:noFill/>
              </a:ln>
              <a:solidFill>
                <a:srgbClr val="080808"/>
              </a:solidFill>
              <a:effectLst/>
              <a:uLnTx/>
              <a:uFillTx/>
              <a:latin typeface="Calibri"/>
              <a:ea typeface="+mn-ea"/>
              <a:cs typeface="+mn-cs"/>
            </a:endParaRPr>
          </a:p>
        </p:txBody>
      </p:sp>
      <p:sp>
        <p:nvSpPr>
          <p:cNvPr id="12" name="Title 4"/>
          <p:cNvSpPr>
            <a:spLocks noGrp="1"/>
          </p:cNvSpPr>
          <p:nvPr>
            <p:ph type="title"/>
          </p:nvPr>
        </p:nvSpPr>
        <p:spPr>
          <a:xfrm>
            <a:off x="342900" y="2133600"/>
            <a:ext cx="8458200" cy="1143000"/>
          </a:xfrm>
        </p:spPr>
        <p:txBody>
          <a:bodyPr>
            <a:normAutofit fontScale="90000"/>
          </a:bodyPr>
          <a:lstStyle/>
          <a:p>
            <a:pPr algn="ctr"/>
            <a:r>
              <a:rPr lang="en-US" sz="5000" b="1" dirty="0">
                <a:latin typeface="Garamond" panose="02020404030301010803" pitchFamily="18" charset="0"/>
              </a:rPr>
              <a:t>DSUE v. CST</a:t>
            </a:r>
            <a:br>
              <a:rPr lang="en-US" sz="5000" b="1" dirty="0">
                <a:latin typeface="Garamond" panose="02020404030301010803" pitchFamily="18" charset="0"/>
              </a:rPr>
            </a:br>
            <a:r>
              <a:rPr lang="en-US" sz="5000" b="1" dirty="0">
                <a:latin typeface="Garamond" panose="02020404030301010803" pitchFamily="18" charset="0"/>
              </a:rPr>
              <a:t>  or</a:t>
            </a:r>
            <a:br>
              <a:rPr lang="en-US" sz="5000" b="1" dirty="0">
                <a:latin typeface="Garamond" panose="02020404030301010803" pitchFamily="18" charset="0"/>
              </a:rPr>
            </a:br>
            <a:r>
              <a:rPr lang="en-US" sz="5000" b="1" dirty="0">
                <a:latin typeface="Garamond" panose="02020404030301010803" pitchFamily="18" charset="0"/>
              </a:rPr>
              <a:t>  Income Tax v. Estate Tax</a:t>
            </a:r>
          </a:p>
        </p:txBody>
      </p:sp>
      <p:sp>
        <p:nvSpPr>
          <p:cNvPr id="4" name="Slide Number Placeholder 3">
            <a:extLst>
              <a:ext uri="{FF2B5EF4-FFF2-40B4-BE49-F238E27FC236}">
                <a16:creationId xmlns:a16="http://schemas.microsoft.com/office/drawing/2014/main" id="{17D00042-791E-4E65-9B92-11B487896555}"/>
              </a:ext>
            </a:extLst>
          </p:cNvPr>
          <p:cNvSpPr>
            <a:spLocks noGrp="1"/>
          </p:cNvSpPr>
          <p:nvPr>
            <p:ph type="sldNum" sz="quarter" idx="12"/>
          </p:nvPr>
        </p:nvSpPr>
        <p:spPr/>
        <p:txBody>
          <a:bodyPr/>
          <a:lstStyle/>
          <a:p>
            <a:fld id="{2E585D58-C48C-4C48-BF75-6DD20409C896}" type="slidenum">
              <a:rPr lang="en-US" smtClean="0"/>
              <a:t>35</a:t>
            </a:fld>
            <a:endParaRPr lang="en-US"/>
          </a:p>
        </p:txBody>
      </p:sp>
    </p:spTree>
    <p:extLst>
      <p:ext uri="{BB962C8B-B14F-4D97-AF65-F5344CB8AC3E}">
        <p14:creationId xmlns:p14="http://schemas.microsoft.com/office/powerpoint/2010/main" val="117301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Highest Estate Tax Rate is 40%</a:t>
            </a:r>
          </a:p>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Highest Marginal Personal rate is 37%</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3.8% surtax</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State income tax</a:t>
            </a:r>
          </a:p>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Since most taxpayers will not be subject to the estate tax, more focus needs to be on the income tax aspects</a:t>
            </a:r>
          </a:p>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Planning on an asset-by-asset basis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“BASIS” planning is the new normal</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Best assets to have in your estate (i.e. Roth IRA, tax-exempt bonds)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Worse assets to have in your estate </a:t>
            </a:r>
            <a:br>
              <a:rPr lang="en-US" sz="1600" dirty="0">
                <a:solidFill>
                  <a:schemeClr val="bg1">
                    <a:lumMod val="50000"/>
                  </a:schemeClr>
                </a:solidFill>
                <a:sym typeface="Wingdings"/>
              </a:rPr>
            </a:br>
            <a:r>
              <a:rPr lang="en-US" sz="1600" dirty="0">
                <a:solidFill>
                  <a:schemeClr val="bg1">
                    <a:lumMod val="50000"/>
                  </a:schemeClr>
                </a:solidFill>
                <a:sym typeface="Wingdings"/>
              </a:rPr>
              <a:t>(i.e. traditional IRA)</a:t>
            </a:r>
          </a:p>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Need to consider the tax implications to the beneficiaries</a:t>
            </a:r>
          </a:p>
          <a:p>
            <a:pPr marL="228600" indent="-228600">
              <a:spcBef>
                <a:spcPts val="200"/>
              </a:spcBef>
              <a:spcAft>
                <a:spcPts val="400"/>
              </a:spcAft>
              <a:buClr>
                <a:srgbClr val="840A4D"/>
              </a:buClr>
              <a:buSzPct val="115000"/>
            </a:pPr>
            <a:r>
              <a:rPr lang="en-US" sz="1600" dirty="0">
                <a:solidFill>
                  <a:schemeClr val="bg1">
                    <a:lumMod val="50000"/>
                  </a:schemeClr>
                </a:solidFill>
                <a:latin typeface="Calibri" pitchFamily="34" charset="0"/>
                <a:cs typeface="Calibri" pitchFamily="34" charset="0"/>
                <a:sym typeface="Wingdings"/>
              </a:rPr>
              <a:t>May drive which assets to spend down first</a:t>
            </a: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Estate Tax vs. Income Tax Planning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EB8C6DAF-3ADB-490C-8B92-9FFE90BAEAB7}"/>
              </a:ext>
            </a:extLst>
          </p:cNvPr>
          <p:cNvSpPr>
            <a:spLocks noGrp="1"/>
          </p:cNvSpPr>
          <p:nvPr>
            <p:ph type="sldNum" sz="quarter" idx="12"/>
          </p:nvPr>
        </p:nvSpPr>
        <p:spPr/>
        <p:txBody>
          <a:bodyPr/>
          <a:lstStyle/>
          <a:p>
            <a:fld id="{79E6BBA7-545C-48A5-AEAB-8917EB9DEBB0}" type="slidenum">
              <a:rPr lang="en-US" smtClean="0"/>
              <a:t>36</a:t>
            </a:fld>
            <a:endParaRPr lang="en-US"/>
          </a:p>
        </p:txBody>
      </p:sp>
    </p:spTree>
    <p:extLst>
      <p:ext uri="{BB962C8B-B14F-4D97-AF65-F5344CB8AC3E}">
        <p14:creationId xmlns:p14="http://schemas.microsoft.com/office/powerpoint/2010/main" val="2638743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Get a second basis step-up at surviving spouse’s death</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Ultimate Federal and state capital gains tax savings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Lower administrative expenses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Allows for spousal rollover of IRA/retirement plan assets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Allows for stretch IRA for non-spousal beneficiaries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Control/GPA (limited for retirement plan assets)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Income subject to individual tax brackets, not condensed trust brackets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Could save/avoid NII tax for same reason</a:t>
            </a: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Advantages of DSUE Election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96BC2B46-4BB3-4142-8F67-D74B4AF2E064}"/>
              </a:ext>
            </a:extLst>
          </p:cNvPr>
          <p:cNvSpPr>
            <a:spLocks noGrp="1"/>
          </p:cNvSpPr>
          <p:nvPr>
            <p:ph type="sldNum" sz="quarter" idx="12"/>
          </p:nvPr>
        </p:nvSpPr>
        <p:spPr/>
        <p:txBody>
          <a:bodyPr/>
          <a:lstStyle/>
          <a:p>
            <a:fld id="{79E6BBA7-545C-48A5-AEAB-8917EB9DEBB0}" type="slidenum">
              <a:rPr lang="en-US" smtClean="0"/>
              <a:t>37</a:t>
            </a:fld>
            <a:endParaRPr lang="en-US"/>
          </a:p>
        </p:txBody>
      </p:sp>
    </p:spTree>
    <p:extLst>
      <p:ext uri="{BB962C8B-B14F-4D97-AF65-F5344CB8AC3E}">
        <p14:creationId xmlns:p14="http://schemas.microsoft.com/office/powerpoint/2010/main" val="1630381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Asset protection (generally not available using DSUE)</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Appreciation exempt from surviving spouse’s estate </a:t>
            </a:r>
            <a:br>
              <a:rPr lang="en-US" sz="2000" dirty="0">
                <a:solidFill>
                  <a:schemeClr val="bg1">
                    <a:lumMod val="50000"/>
                  </a:schemeClr>
                </a:solidFill>
                <a:latin typeface="Calibri" pitchFamily="34" charset="0"/>
                <a:cs typeface="Calibri" pitchFamily="34" charset="0"/>
                <a:sym typeface="Wingdings"/>
              </a:rPr>
            </a:br>
            <a:r>
              <a:rPr lang="en-US" sz="2000" dirty="0">
                <a:solidFill>
                  <a:schemeClr val="bg1">
                    <a:lumMod val="50000"/>
                  </a:schemeClr>
                </a:solidFill>
                <a:latin typeface="Calibri" pitchFamily="34" charset="0"/>
                <a:cs typeface="Calibri" pitchFamily="34" charset="0"/>
                <a:sym typeface="Wingdings"/>
              </a:rPr>
              <a:t>(but no step-up)</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GST protection</a:t>
            </a: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Advantages of CST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2" descr="http://www.chan-naylor.com.au/uploads/62378/ufiles/istock_000005125394xsmallhouse_in_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61770"/>
            <a:ext cx="4092820" cy="31692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BB5C568-7618-44CD-A874-884FCA3DCF92}"/>
              </a:ext>
            </a:extLst>
          </p:cNvPr>
          <p:cNvSpPr>
            <a:spLocks noGrp="1"/>
          </p:cNvSpPr>
          <p:nvPr>
            <p:ph type="sldNum" sz="quarter" idx="12"/>
          </p:nvPr>
        </p:nvSpPr>
        <p:spPr/>
        <p:txBody>
          <a:bodyPr/>
          <a:lstStyle/>
          <a:p>
            <a:fld id="{79E6BBA7-545C-48A5-AEAB-8917EB9DEBB0}" type="slidenum">
              <a:rPr lang="en-US" smtClean="0"/>
              <a:t>38</a:t>
            </a:fld>
            <a:endParaRPr lang="en-US"/>
          </a:p>
        </p:txBody>
      </p:sp>
    </p:spTree>
    <p:extLst>
      <p:ext uri="{BB962C8B-B14F-4D97-AF65-F5344CB8AC3E}">
        <p14:creationId xmlns:p14="http://schemas.microsoft.com/office/powerpoint/2010/main" val="851348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DSUE (portability) is a federal concept</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Most states have not yet adopted portability election statutes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May need to be creative in states where estate exclusion is less than the Federal amount</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Use of CST to protect assets up to state exclusion</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Use of Marital Trust followed by gift to children’s trust by surviving spouse (could have limited benefits in states such as CT and PA)</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State Death Taxes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DDD7B9BB-9E08-47EC-A833-80BEEA4C12E2}"/>
              </a:ext>
            </a:extLst>
          </p:cNvPr>
          <p:cNvSpPr>
            <a:spLocks noGrp="1"/>
          </p:cNvSpPr>
          <p:nvPr>
            <p:ph type="sldNum" sz="quarter" idx="12"/>
          </p:nvPr>
        </p:nvSpPr>
        <p:spPr/>
        <p:txBody>
          <a:bodyPr/>
          <a:lstStyle/>
          <a:p>
            <a:fld id="{79E6BBA7-545C-48A5-AEAB-8917EB9DEBB0}" type="slidenum">
              <a:rPr lang="en-US" smtClean="0"/>
              <a:t>39</a:t>
            </a:fld>
            <a:endParaRPr lang="en-US"/>
          </a:p>
        </p:txBody>
      </p:sp>
    </p:spTree>
    <p:extLst>
      <p:ext uri="{BB962C8B-B14F-4D97-AF65-F5344CB8AC3E}">
        <p14:creationId xmlns:p14="http://schemas.microsoft.com/office/powerpoint/2010/main" val="236884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Fewer are subject to the Federal Estate Tax since the exemption is so high</a:t>
            </a:r>
          </a:p>
          <a:p>
            <a:pPr marL="228600" indent="-228600">
              <a:spcBef>
                <a:spcPts val="200"/>
              </a:spcBef>
              <a:spcAft>
                <a:spcPts val="400"/>
              </a:spcAft>
              <a:buClr>
                <a:srgbClr val="840A4D"/>
              </a:buClr>
              <a:buSzPct val="115000"/>
            </a:pPr>
            <a:r>
              <a:rPr lang="en-US" sz="2000" dirty="0">
                <a:solidFill>
                  <a:schemeClr val="bg1">
                    <a:lumMod val="50000"/>
                  </a:schemeClr>
                </a:solidFill>
              </a:rPr>
              <a:t>Many states follow the Federal rules, thus eliminating any state death tax</a:t>
            </a:r>
          </a:p>
          <a:p>
            <a:pPr marL="0" indent="0">
              <a:spcBef>
                <a:spcPts val="200"/>
              </a:spcBef>
              <a:spcAft>
                <a:spcPts val="400"/>
              </a:spcAft>
              <a:buClr>
                <a:srgbClr val="840A4D"/>
              </a:buClr>
              <a:buSzPct val="115000"/>
              <a:buNone/>
            </a:pPr>
            <a:r>
              <a:rPr lang="en-US" sz="2000" dirty="0">
                <a:solidFill>
                  <a:schemeClr val="bg1">
                    <a:lumMod val="50000"/>
                  </a:schemeClr>
                </a:solidFill>
              </a:rPr>
              <a:t>However . . . </a:t>
            </a:r>
          </a:p>
          <a:p>
            <a:pPr marL="0" indent="-228600">
              <a:spcBef>
                <a:spcPts val="200"/>
              </a:spcBef>
              <a:spcAft>
                <a:spcPts val="400"/>
              </a:spcAft>
              <a:buClr>
                <a:srgbClr val="840A4D"/>
              </a:buClr>
              <a:buSzPct val="115000"/>
            </a:pPr>
            <a:r>
              <a:rPr lang="en-US" sz="2000" dirty="0">
                <a:solidFill>
                  <a:schemeClr val="bg1">
                    <a:lumMod val="50000"/>
                  </a:schemeClr>
                </a:solidFill>
              </a:rPr>
              <a:t>Non-taxable estates today may become taxable in the future</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Assets grow (naturally or by inheritance)</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Laws change</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Some people actually win the lottery</a:t>
            </a:r>
          </a:p>
          <a:p>
            <a:pPr marL="228600" indent="-228600">
              <a:spcBef>
                <a:spcPts val="200"/>
              </a:spcBef>
              <a:spcAft>
                <a:spcPts val="400"/>
              </a:spcAft>
              <a:buClr>
                <a:srgbClr val="840A4D"/>
              </a:buClr>
              <a:buSzPct val="115000"/>
            </a:pPr>
            <a:r>
              <a:rPr lang="en-US" sz="2000" dirty="0">
                <a:solidFill>
                  <a:schemeClr val="bg1">
                    <a:lumMod val="50000"/>
                  </a:schemeClr>
                </a:solidFill>
              </a:rPr>
              <a:t>As time passes and life events occur, most estate plans become hopelessly out of date</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b="1" dirty="0">
                <a:solidFill>
                  <a:srgbClr val="840A4D"/>
                </a:solidFill>
                <a:latin typeface="Garamond" panose="02020404030301010803" pitchFamily="18" charset="0"/>
              </a:rPr>
              <a:t>Taxpayers Are Re-Thinking the Need for Planning</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F3F76723-C653-4123-B9D9-48E7B1BB6705}"/>
              </a:ext>
            </a:extLst>
          </p:cNvPr>
          <p:cNvSpPr>
            <a:spLocks noGrp="1"/>
          </p:cNvSpPr>
          <p:nvPr>
            <p:ph type="sldNum" sz="quarter" idx="12"/>
          </p:nvPr>
        </p:nvSpPr>
        <p:spPr/>
        <p:txBody>
          <a:bodyPr/>
          <a:lstStyle/>
          <a:p>
            <a:fld id="{79E6BBA7-545C-48A5-AEAB-8917EB9DEBB0}" type="slidenum">
              <a:rPr lang="en-US" smtClean="0"/>
              <a:t>4</a:t>
            </a:fld>
            <a:endParaRPr lang="en-US"/>
          </a:p>
        </p:txBody>
      </p:sp>
    </p:spTree>
    <p:extLst>
      <p:ext uri="{BB962C8B-B14F-4D97-AF65-F5344CB8AC3E}">
        <p14:creationId xmlns:p14="http://schemas.microsoft.com/office/powerpoint/2010/main" val="2415435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Basis Consistency Rules</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New Form 8971 Reporting Rules</a:t>
            </a: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How Smaller Estates Will Be Affected By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EBDEBDBA-4BF7-4075-8870-F75BBE7896DB}"/>
              </a:ext>
            </a:extLst>
          </p:cNvPr>
          <p:cNvSpPr>
            <a:spLocks noGrp="1"/>
          </p:cNvSpPr>
          <p:nvPr>
            <p:ph type="sldNum" sz="quarter" idx="12"/>
          </p:nvPr>
        </p:nvSpPr>
        <p:spPr/>
        <p:txBody>
          <a:bodyPr/>
          <a:lstStyle/>
          <a:p>
            <a:fld id="{79E6BBA7-545C-48A5-AEAB-8917EB9DEBB0}" type="slidenum">
              <a:rPr lang="en-US" smtClean="0"/>
              <a:t>40</a:t>
            </a:fld>
            <a:endParaRPr lang="en-US"/>
          </a:p>
        </p:txBody>
      </p:sp>
    </p:spTree>
    <p:extLst>
      <p:ext uri="{BB962C8B-B14F-4D97-AF65-F5344CB8AC3E}">
        <p14:creationId xmlns:p14="http://schemas.microsoft.com/office/powerpoint/2010/main" val="3125460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Allows for marital deduction for bequeathed property passing to a surviving spouse who is not a U.S. Citizen</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Estate tax is generally imposed under Section 2056A when distributions are made from the trust</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If DSUE amount </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Executor determines a preliminary DSUE amount</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Decreases as Section 2056A distributions are made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Not available to the surviving spouse against tax on lifetime gifts since final determination of DSUE is postponed until death of surviving spouse or termination of QDOT</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Qualified Domestic Trust (QDOT)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0413E487-C0DC-4705-9986-596C7F244DB5}"/>
              </a:ext>
            </a:extLst>
          </p:cNvPr>
          <p:cNvSpPr>
            <a:spLocks noGrp="1"/>
          </p:cNvSpPr>
          <p:nvPr>
            <p:ph type="sldNum" sz="quarter" idx="12"/>
          </p:nvPr>
        </p:nvSpPr>
        <p:spPr/>
        <p:txBody>
          <a:bodyPr/>
          <a:lstStyle/>
          <a:p>
            <a:fld id="{79E6BBA7-545C-48A5-AEAB-8917EB9DEBB0}" type="slidenum">
              <a:rPr lang="en-US" smtClean="0"/>
              <a:t>41</a:t>
            </a:fld>
            <a:endParaRPr lang="en-US"/>
          </a:p>
        </p:txBody>
      </p:sp>
    </p:spTree>
    <p:extLst>
      <p:ext uri="{BB962C8B-B14F-4D97-AF65-F5344CB8AC3E}">
        <p14:creationId xmlns:p14="http://schemas.microsoft.com/office/powerpoint/2010/main" val="1633149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Election is made by the executor on the federal estate tax return</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No estate tax inclusion at first death</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Included in surviving spouse’s taxable estate</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Assets get a second step-up</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Control-keeps assets in family </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General asset protection</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Can get GST protection with a reverse QTIP election</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A QTIP election made under Section 2056(b)(7) will not be disregarded and treated as null and void when an executor has elected portability of the DSUE amount under Section 2010(c)(5)(A). Also, see Rev. Proc. 2001-38</a:t>
            </a:r>
          </a:p>
          <a:p>
            <a:pPr marL="0" indent="0">
              <a:spcBef>
                <a:spcPts val="200"/>
              </a:spcBef>
              <a:spcAft>
                <a:spcPts val="400"/>
              </a:spcAft>
              <a:buClr>
                <a:srgbClr val="840A4D"/>
              </a:buClr>
              <a:buSzPct val="115000"/>
              <a:buNone/>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Using a QTIP Trust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92B39071-4919-47FC-92CD-C4912BAE4CF2}"/>
              </a:ext>
            </a:extLst>
          </p:cNvPr>
          <p:cNvSpPr>
            <a:spLocks noGrp="1"/>
          </p:cNvSpPr>
          <p:nvPr>
            <p:ph type="sldNum" sz="quarter" idx="12"/>
          </p:nvPr>
        </p:nvSpPr>
        <p:spPr/>
        <p:txBody>
          <a:bodyPr/>
          <a:lstStyle/>
          <a:p>
            <a:fld id="{79E6BBA7-545C-48A5-AEAB-8917EB9DEBB0}" type="slidenum">
              <a:rPr lang="en-US" smtClean="0"/>
              <a:t>42</a:t>
            </a:fld>
            <a:endParaRPr lang="en-US"/>
          </a:p>
        </p:txBody>
      </p:sp>
    </p:spTree>
    <p:extLst>
      <p:ext uri="{BB962C8B-B14F-4D97-AF65-F5344CB8AC3E}">
        <p14:creationId xmlns:p14="http://schemas.microsoft.com/office/powerpoint/2010/main" val="1506386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p:cNvSpPr>
            <a:spLocks noGrp="1"/>
          </p:cNvSpPr>
          <p:nvPr>
            <p:ph sz="half" idx="2"/>
          </p:nvPr>
        </p:nvSpPr>
        <p:spPr>
          <a:xfrm>
            <a:off x="352424" y="1266868"/>
            <a:ext cx="7772400" cy="4295731"/>
          </a:xfrm>
        </p:spPr>
        <p:txBody>
          <a:bodyPr>
            <a:normAutofit/>
          </a:bodyPr>
          <a:lstStyle/>
          <a:p>
            <a:pPr marL="228600" indent="-228600">
              <a:spcBef>
                <a:spcPts val="300"/>
              </a:spcBef>
              <a:spcAft>
                <a:spcPts val="500"/>
              </a:spcAft>
              <a:buClr>
                <a:srgbClr val="840A4D"/>
              </a:buClr>
            </a:pPr>
            <a:endParaRPr lang="en-US" sz="2000" dirty="0">
              <a:solidFill>
                <a:schemeClr val="bg1">
                  <a:lumMod val="50000"/>
                </a:schemeClr>
              </a:solidFill>
            </a:endParaRPr>
          </a:p>
          <a:p>
            <a:pPr marL="457200" lvl="1" indent="0">
              <a:buClr>
                <a:srgbClr val="840A4D"/>
              </a:buClr>
              <a:buNone/>
            </a:pP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80808"/>
                </a:solidFill>
                <a:effectLst/>
                <a:uLnTx/>
                <a:uFillTx/>
                <a:latin typeface="Calibri"/>
                <a:ea typeface="+mn-ea"/>
                <a:cs typeface="+mn-cs"/>
              </a:rPr>
              <a:t>Copyright © 2018 Belfint, Lyons &amp; Shuman, P.A.</a:t>
            </a:r>
            <a:endParaRPr kumimoji="0" lang="en-US" sz="1000" b="0" i="0" u="none" strike="noStrike" kern="1200" cap="none" spc="0" normalizeH="0" baseline="0" noProof="0" dirty="0">
              <a:ln>
                <a:noFill/>
              </a:ln>
              <a:solidFill>
                <a:srgbClr val="080808"/>
              </a:solidFill>
              <a:effectLst/>
              <a:uLnTx/>
              <a:uFillTx/>
              <a:latin typeface="Calibri"/>
              <a:ea typeface="+mn-ea"/>
              <a:cs typeface="+mn-cs"/>
            </a:endParaRPr>
          </a:p>
        </p:txBody>
      </p:sp>
      <p:sp>
        <p:nvSpPr>
          <p:cNvPr id="12" name="Title 4"/>
          <p:cNvSpPr>
            <a:spLocks noGrp="1"/>
          </p:cNvSpPr>
          <p:nvPr>
            <p:ph type="title"/>
          </p:nvPr>
        </p:nvSpPr>
        <p:spPr>
          <a:xfrm>
            <a:off x="342900" y="2133600"/>
            <a:ext cx="8458200" cy="1143000"/>
          </a:xfrm>
        </p:spPr>
        <p:txBody>
          <a:bodyPr>
            <a:normAutofit/>
          </a:bodyPr>
          <a:lstStyle/>
          <a:p>
            <a:pPr algn="ctr"/>
            <a:r>
              <a:rPr lang="en-US" sz="5000" b="1" dirty="0">
                <a:latin typeface="Garamond" panose="02020404030301010803" pitchFamily="18" charset="0"/>
              </a:rPr>
              <a:t>Decedent’s Final Return</a:t>
            </a:r>
          </a:p>
        </p:txBody>
      </p:sp>
      <p:sp>
        <p:nvSpPr>
          <p:cNvPr id="4" name="Slide Number Placeholder 3">
            <a:extLst>
              <a:ext uri="{FF2B5EF4-FFF2-40B4-BE49-F238E27FC236}">
                <a16:creationId xmlns:a16="http://schemas.microsoft.com/office/drawing/2014/main" id="{EC52FBFF-FD76-469C-B292-6A517EE7A8B2}"/>
              </a:ext>
            </a:extLst>
          </p:cNvPr>
          <p:cNvSpPr>
            <a:spLocks noGrp="1"/>
          </p:cNvSpPr>
          <p:nvPr>
            <p:ph type="sldNum" sz="quarter" idx="12"/>
          </p:nvPr>
        </p:nvSpPr>
        <p:spPr/>
        <p:txBody>
          <a:bodyPr/>
          <a:lstStyle/>
          <a:p>
            <a:fld id="{2E585D58-C48C-4C48-BF75-6DD20409C896}" type="slidenum">
              <a:rPr lang="en-US" smtClean="0"/>
              <a:t>43</a:t>
            </a:fld>
            <a:endParaRPr lang="en-US"/>
          </a:p>
        </p:txBody>
      </p:sp>
    </p:spTree>
    <p:extLst>
      <p:ext uri="{BB962C8B-B14F-4D97-AF65-F5344CB8AC3E}">
        <p14:creationId xmlns:p14="http://schemas.microsoft.com/office/powerpoint/2010/main" val="25389558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Married filing a joint return may not produce the best result if the decedent had little income and large medical expenses</a:t>
            </a:r>
          </a:p>
          <a:p>
            <a:pPr marL="228600" indent="-228600">
              <a:spcBef>
                <a:spcPts val="200"/>
              </a:spcBef>
              <a:spcAft>
                <a:spcPts val="400"/>
              </a:spcAft>
              <a:buClr>
                <a:srgbClr val="840A4D"/>
              </a:buClr>
              <a:buSzPct val="115000"/>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Higher income of surviving spouse may cause higher AGI on a joint return; thus increasing medical deduction threshold</a:t>
            </a:r>
          </a:p>
          <a:p>
            <a:pPr marL="0" indent="0">
              <a:spcBef>
                <a:spcPts val="200"/>
              </a:spcBef>
              <a:spcAft>
                <a:spcPts val="400"/>
              </a:spcAft>
              <a:buClr>
                <a:srgbClr val="840A4D"/>
              </a:buClr>
              <a:buSzPct val="115000"/>
              <a:buNone/>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Filing Status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B611C779-0612-42CD-BEB4-4B966F9C8FE4}"/>
              </a:ext>
            </a:extLst>
          </p:cNvPr>
          <p:cNvSpPr>
            <a:spLocks noGrp="1"/>
          </p:cNvSpPr>
          <p:nvPr>
            <p:ph type="sldNum" sz="quarter" idx="12"/>
          </p:nvPr>
        </p:nvSpPr>
        <p:spPr/>
        <p:txBody>
          <a:bodyPr/>
          <a:lstStyle/>
          <a:p>
            <a:fld id="{79E6BBA7-545C-48A5-AEAB-8917EB9DEBB0}" type="slidenum">
              <a:rPr lang="en-US" smtClean="0"/>
              <a:t>44</a:t>
            </a:fld>
            <a:endParaRPr lang="en-US"/>
          </a:p>
        </p:txBody>
      </p:sp>
    </p:spTree>
    <p:extLst>
      <p:ext uri="{BB962C8B-B14F-4D97-AF65-F5344CB8AC3E}">
        <p14:creationId xmlns:p14="http://schemas.microsoft.com/office/powerpoint/2010/main" val="2911506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General Rule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Section 213(c) allows the executor to deduct medical expenses on the decedent’s final income tax return for the year the expense was incurred, if paid by the estate within one year of death. The election must be filed in duplicate, which includes in the statement that a deduction against the gross estate for those expenses has not been taken and waives the right to claim them at any time for estate tax purposes. If the election does not cover all of the medical expenses, those not covered cannot be taken as a claim against the estate.</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Deduction on 1040 is subject to </a:t>
            </a:r>
            <a:r>
              <a:rPr lang="en-US" sz="2000" b="1">
                <a:solidFill>
                  <a:schemeClr val="bg1">
                    <a:lumMod val="50000"/>
                  </a:schemeClr>
                </a:solidFill>
                <a:latin typeface="Calibri" pitchFamily="34" charset="0"/>
                <a:cs typeface="Calibri" pitchFamily="34" charset="0"/>
                <a:sym typeface="Wingdings"/>
              </a:rPr>
              <a:t>AGI floor</a:t>
            </a: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Medical Expenses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673E70D5-AD83-4D45-AFC6-2BA29CF785E9}"/>
              </a:ext>
            </a:extLst>
          </p:cNvPr>
          <p:cNvSpPr>
            <a:spLocks noGrp="1"/>
          </p:cNvSpPr>
          <p:nvPr>
            <p:ph type="sldNum" sz="quarter" idx="12"/>
          </p:nvPr>
        </p:nvSpPr>
        <p:spPr/>
        <p:txBody>
          <a:bodyPr/>
          <a:lstStyle/>
          <a:p>
            <a:fld id="{79E6BBA7-545C-48A5-AEAB-8917EB9DEBB0}" type="slidenum">
              <a:rPr lang="en-US" smtClean="0"/>
              <a:t>45</a:t>
            </a:fld>
            <a:endParaRPr lang="en-US"/>
          </a:p>
        </p:txBody>
      </p:sp>
    </p:spTree>
    <p:extLst>
      <p:ext uri="{BB962C8B-B14F-4D97-AF65-F5344CB8AC3E}">
        <p14:creationId xmlns:p14="http://schemas.microsoft.com/office/powerpoint/2010/main" val="3376205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General Rule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Individual can defer recognition of income until the interest is actually received or when the bond matures.</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Individual, in this case the executor, can elect (on a timely filed return) to begin reporting E/EE* bond interest on the decedent’s final year income tax return. Section 454(a)</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Applies only to accrued interest through the date of death, which otherwise would be considered IRD</a:t>
            </a:r>
          </a:p>
          <a:p>
            <a:pPr marL="409575" lvl="1" indent="0">
              <a:lnSpc>
                <a:spcPct val="110000"/>
              </a:lnSpc>
              <a:spcBef>
                <a:spcPts val="300"/>
              </a:spcBef>
              <a:spcAft>
                <a:spcPts val="500"/>
              </a:spcAft>
              <a:buClr>
                <a:srgbClr val="840A4D"/>
              </a:buClr>
              <a:buSzPct val="80000"/>
              <a:buNone/>
              <a:defRPr/>
            </a:pPr>
            <a:endParaRPr lang="en-US" dirty="0">
              <a:solidFill>
                <a:schemeClr val="bg1">
                  <a:lumMod val="50000"/>
                </a:schemeClr>
              </a:solidFill>
              <a:sym typeface="Wingdings"/>
            </a:endParaRPr>
          </a:p>
          <a:p>
            <a:pPr marL="0" indent="0">
              <a:spcBef>
                <a:spcPts val="200"/>
              </a:spcBef>
              <a:spcAft>
                <a:spcPts val="400"/>
              </a:spcAft>
              <a:buClr>
                <a:srgbClr val="840A4D"/>
              </a:buClr>
              <a:buSzPct val="115000"/>
              <a:buNone/>
            </a:pPr>
            <a:r>
              <a:rPr lang="en-US" sz="2000" b="1" dirty="0">
                <a:solidFill>
                  <a:schemeClr val="bg1">
                    <a:lumMod val="50000"/>
                  </a:schemeClr>
                </a:solidFill>
                <a:latin typeface="Calibri" pitchFamily="34" charset="0"/>
                <a:cs typeface="Calibri" pitchFamily="34" charset="0"/>
                <a:sym typeface="Wingdings"/>
              </a:rPr>
              <a:t>*</a:t>
            </a:r>
            <a:r>
              <a:rPr lang="en-US" sz="2000" dirty="0">
                <a:solidFill>
                  <a:schemeClr val="bg1">
                    <a:lumMod val="50000"/>
                  </a:schemeClr>
                </a:solidFill>
                <a:latin typeface="Calibri" pitchFamily="34" charset="0"/>
                <a:cs typeface="Calibri" pitchFamily="34" charset="0"/>
                <a:sym typeface="Wingdings"/>
              </a:rPr>
              <a:t>Included E/EE Bond interest that had been rolled into H/HH Bonds </a:t>
            </a:r>
          </a:p>
          <a:p>
            <a:pPr marL="0" indent="0">
              <a:spcBef>
                <a:spcPts val="200"/>
              </a:spcBef>
              <a:spcAft>
                <a:spcPts val="400"/>
              </a:spcAft>
              <a:buClr>
                <a:srgbClr val="840A4D"/>
              </a:buClr>
              <a:buSzPct val="115000"/>
              <a:buNone/>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Series E/EE Bonds*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ACA342CD-3CD1-434D-8D1C-3384487A1ABD}"/>
              </a:ext>
            </a:extLst>
          </p:cNvPr>
          <p:cNvSpPr>
            <a:spLocks noGrp="1"/>
          </p:cNvSpPr>
          <p:nvPr>
            <p:ph type="sldNum" sz="quarter" idx="12"/>
          </p:nvPr>
        </p:nvSpPr>
        <p:spPr/>
        <p:txBody>
          <a:bodyPr/>
          <a:lstStyle/>
          <a:p>
            <a:fld id="{79E6BBA7-545C-48A5-AEAB-8917EB9DEBB0}" type="slidenum">
              <a:rPr lang="en-US" smtClean="0"/>
              <a:t>46</a:t>
            </a:fld>
            <a:endParaRPr lang="en-US"/>
          </a:p>
        </p:txBody>
      </p:sp>
    </p:spTree>
    <p:extLst>
      <p:ext uri="{BB962C8B-B14F-4D97-AF65-F5344CB8AC3E}">
        <p14:creationId xmlns:p14="http://schemas.microsoft.com/office/powerpoint/2010/main" val="633758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0" indent="0">
              <a:spcBef>
                <a:spcPts val="200"/>
              </a:spcBef>
              <a:spcAft>
                <a:spcPts val="400"/>
              </a:spcAft>
              <a:buClr>
                <a:srgbClr val="840A4D"/>
              </a:buClr>
              <a:buSzPct val="115000"/>
              <a:buNone/>
            </a:pPr>
            <a:r>
              <a:rPr lang="en-US" sz="2000" b="1" dirty="0">
                <a:solidFill>
                  <a:schemeClr val="bg1">
                    <a:lumMod val="50000"/>
                  </a:schemeClr>
                </a:solidFill>
                <a:latin typeface="Calibri" pitchFamily="34" charset="0"/>
                <a:cs typeface="Calibri" pitchFamily="34" charset="0"/>
                <a:sym typeface="Wingdings"/>
              </a:rPr>
              <a:t>Election - Continued</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Interest accruing after date of death is not IRD and beneficiary is not bound by the election</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Income can be reduced by losses, deduction and exemptions that might otherwise be lost, especially if decedent died early in the year</a:t>
            </a:r>
          </a:p>
          <a:p>
            <a:pPr marL="228600" indent="-228600">
              <a:spcBef>
                <a:spcPts val="200"/>
              </a:spcBef>
              <a:spcAft>
                <a:spcPts val="400"/>
              </a:spcAft>
              <a:buClr>
                <a:srgbClr val="840A4D"/>
              </a:buClr>
              <a:buSzPct val="115000"/>
            </a:pPr>
            <a:r>
              <a:rPr lang="en-US" sz="2000" dirty="0">
                <a:solidFill>
                  <a:schemeClr val="bg1">
                    <a:lumMod val="50000"/>
                  </a:schemeClr>
                </a:solidFill>
                <a:latin typeface="Calibri" pitchFamily="34" charset="0"/>
                <a:cs typeface="Calibri" pitchFamily="34" charset="0"/>
                <a:sym typeface="Wingdings"/>
              </a:rPr>
              <a:t>If no election is made – beneficiary, who may be in a higher tax bracket and subject to NIIT, would report the income</a:t>
            </a:r>
          </a:p>
          <a:p>
            <a:pPr marL="409575" lvl="1" indent="0">
              <a:lnSpc>
                <a:spcPct val="110000"/>
              </a:lnSpc>
              <a:spcBef>
                <a:spcPts val="300"/>
              </a:spcBef>
              <a:spcAft>
                <a:spcPts val="500"/>
              </a:spcAft>
              <a:buClr>
                <a:srgbClr val="840A4D"/>
              </a:buClr>
              <a:buSzPct val="80000"/>
              <a:buNone/>
              <a:defRPr/>
            </a:pPr>
            <a:endParaRPr lang="en-US" dirty="0">
              <a:solidFill>
                <a:schemeClr val="bg1">
                  <a:lumMod val="50000"/>
                </a:schemeClr>
              </a:solidFill>
              <a:sym typeface="Wingdings"/>
            </a:endParaRPr>
          </a:p>
          <a:p>
            <a:pPr marL="0" indent="0">
              <a:spcBef>
                <a:spcPts val="200"/>
              </a:spcBef>
              <a:spcAft>
                <a:spcPts val="400"/>
              </a:spcAft>
              <a:buClr>
                <a:srgbClr val="840A4D"/>
              </a:buClr>
              <a:buSzPct val="115000"/>
              <a:buNone/>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Series E/EE Bonds*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6DEBBE30-F5F2-4EFB-BF84-C3B9413E163F}"/>
              </a:ext>
            </a:extLst>
          </p:cNvPr>
          <p:cNvSpPr>
            <a:spLocks noGrp="1"/>
          </p:cNvSpPr>
          <p:nvPr>
            <p:ph type="sldNum" sz="quarter" idx="12"/>
          </p:nvPr>
        </p:nvSpPr>
        <p:spPr/>
        <p:txBody>
          <a:bodyPr/>
          <a:lstStyle/>
          <a:p>
            <a:fld id="{79E6BBA7-545C-48A5-AEAB-8917EB9DEBB0}" type="slidenum">
              <a:rPr lang="en-US" smtClean="0"/>
              <a:t>47</a:t>
            </a:fld>
            <a:endParaRPr lang="en-US"/>
          </a:p>
        </p:txBody>
      </p:sp>
    </p:spTree>
    <p:extLst>
      <p:ext uri="{BB962C8B-B14F-4D97-AF65-F5344CB8AC3E}">
        <p14:creationId xmlns:p14="http://schemas.microsoft.com/office/powerpoint/2010/main" val="6376674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Report sale directly on Schedule D or Form 4797 and recognize entire gain in the year of sale</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Must be made on a timely filed return, including extension</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No special statement is needed</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May be beneficial if decedent will be in a low tax bracket in final year as opposed to beneficiary or estate</a:t>
            </a:r>
          </a:p>
          <a:p>
            <a:pPr marL="409575" lvl="1" indent="0">
              <a:lnSpc>
                <a:spcPct val="110000"/>
              </a:lnSpc>
              <a:spcBef>
                <a:spcPts val="300"/>
              </a:spcBef>
              <a:spcAft>
                <a:spcPts val="500"/>
              </a:spcAft>
              <a:buClr>
                <a:srgbClr val="840A4D"/>
              </a:buClr>
              <a:buSzPct val="80000"/>
              <a:buNone/>
              <a:defRPr/>
            </a:pPr>
            <a:endParaRPr lang="en-US" dirty="0">
              <a:solidFill>
                <a:schemeClr val="bg1">
                  <a:lumMod val="50000"/>
                </a:schemeClr>
              </a:solidFill>
              <a:sym typeface="Wingdings"/>
            </a:endParaRPr>
          </a:p>
          <a:p>
            <a:pPr marL="0" indent="0">
              <a:spcBef>
                <a:spcPts val="200"/>
              </a:spcBef>
              <a:spcAft>
                <a:spcPts val="400"/>
              </a:spcAft>
              <a:buClr>
                <a:srgbClr val="840A4D"/>
              </a:buClr>
              <a:buSzPct val="115000"/>
              <a:buNone/>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Election Out of Installment Sale Treatment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276CC9EF-2336-48CE-BA72-598571B4ACB7}"/>
              </a:ext>
            </a:extLst>
          </p:cNvPr>
          <p:cNvSpPr>
            <a:spLocks noGrp="1"/>
          </p:cNvSpPr>
          <p:nvPr>
            <p:ph type="sldNum" sz="quarter" idx="12"/>
          </p:nvPr>
        </p:nvSpPr>
        <p:spPr/>
        <p:txBody>
          <a:bodyPr/>
          <a:lstStyle/>
          <a:p>
            <a:fld id="{79E6BBA7-545C-48A5-AEAB-8917EB9DEBB0}" type="slidenum">
              <a:rPr lang="en-US" smtClean="0"/>
              <a:t>48</a:t>
            </a:fld>
            <a:endParaRPr lang="en-US"/>
          </a:p>
        </p:txBody>
      </p:sp>
    </p:spTree>
    <p:extLst>
      <p:ext uri="{BB962C8B-B14F-4D97-AF65-F5344CB8AC3E}">
        <p14:creationId xmlns:p14="http://schemas.microsoft.com/office/powerpoint/2010/main" val="2672928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p:cNvSpPr>
            <a:spLocks noGrp="1"/>
          </p:cNvSpPr>
          <p:nvPr>
            <p:ph sz="half" idx="2"/>
          </p:nvPr>
        </p:nvSpPr>
        <p:spPr>
          <a:xfrm>
            <a:off x="352424" y="1266868"/>
            <a:ext cx="7772400" cy="4295731"/>
          </a:xfrm>
        </p:spPr>
        <p:txBody>
          <a:bodyPr>
            <a:normAutofit/>
          </a:bodyPr>
          <a:lstStyle/>
          <a:p>
            <a:pPr marL="228600" indent="-228600">
              <a:spcBef>
                <a:spcPts val="300"/>
              </a:spcBef>
              <a:spcAft>
                <a:spcPts val="500"/>
              </a:spcAft>
              <a:buClr>
                <a:srgbClr val="840A4D"/>
              </a:buClr>
            </a:pPr>
            <a:endParaRPr lang="en-US" sz="2000" dirty="0">
              <a:solidFill>
                <a:schemeClr val="bg1">
                  <a:lumMod val="50000"/>
                </a:schemeClr>
              </a:solidFill>
            </a:endParaRPr>
          </a:p>
          <a:p>
            <a:pPr marL="457200" lvl="1" indent="0">
              <a:buClr>
                <a:srgbClr val="840A4D"/>
              </a:buClr>
              <a:buNone/>
            </a:pP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80808"/>
                </a:solidFill>
                <a:effectLst/>
                <a:uLnTx/>
                <a:uFillTx/>
                <a:latin typeface="Calibri"/>
                <a:ea typeface="+mn-ea"/>
                <a:cs typeface="+mn-cs"/>
              </a:rPr>
              <a:t>Copyright © 2018 Belfint, Lyons &amp; Shuman, P.A.</a:t>
            </a:r>
            <a:endParaRPr kumimoji="0" lang="en-US" sz="1000" b="0" i="0" u="none" strike="noStrike" kern="1200" cap="none" spc="0" normalizeH="0" baseline="0" noProof="0" dirty="0">
              <a:ln>
                <a:noFill/>
              </a:ln>
              <a:solidFill>
                <a:srgbClr val="080808"/>
              </a:solidFill>
              <a:effectLst/>
              <a:uLnTx/>
              <a:uFillTx/>
              <a:latin typeface="Calibri"/>
              <a:ea typeface="+mn-ea"/>
              <a:cs typeface="+mn-cs"/>
            </a:endParaRPr>
          </a:p>
        </p:txBody>
      </p:sp>
      <p:sp>
        <p:nvSpPr>
          <p:cNvPr id="12" name="Title 4"/>
          <p:cNvSpPr>
            <a:spLocks noGrp="1"/>
          </p:cNvSpPr>
          <p:nvPr>
            <p:ph type="title"/>
          </p:nvPr>
        </p:nvSpPr>
        <p:spPr>
          <a:xfrm>
            <a:off x="342900" y="2133600"/>
            <a:ext cx="8458200" cy="1143000"/>
          </a:xfrm>
        </p:spPr>
        <p:txBody>
          <a:bodyPr>
            <a:normAutofit/>
          </a:bodyPr>
          <a:lstStyle/>
          <a:p>
            <a:pPr algn="ctr"/>
            <a:r>
              <a:rPr lang="en-US" sz="5000" b="1" dirty="0">
                <a:latin typeface="Garamond" panose="02020404030301010803" pitchFamily="18" charset="0"/>
              </a:rPr>
              <a:t>Administrative Elections</a:t>
            </a:r>
          </a:p>
        </p:txBody>
      </p:sp>
      <p:sp>
        <p:nvSpPr>
          <p:cNvPr id="4" name="Slide Number Placeholder 3">
            <a:extLst>
              <a:ext uri="{FF2B5EF4-FFF2-40B4-BE49-F238E27FC236}">
                <a16:creationId xmlns:a16="http://schemas.microsoft.com/office/drawing/2014/main" id="{BE1A0AA2-18DB-4FCD-B528-80810EF14C31}"/>
              </a:ext>
            </a:extLst>
          </p:cNvPr>
          <p:cNvSpPr>
            <a:spLocks noGrp="1"/>
          </p:cNvSpPr>
          <p:nvPr>
            <p:ph type="sldNum" sz="quarter" idx="12"/>
          </p:nvPr>
        </p:nvSpPr>
        <p:spPr/>
        <p:txBody>
          <a:bodyPr/>
          <a:lstStyle/>
          <a:p>
            <a:fld id="{2E585D58-C48C-4C48-BF75-6DD20409C896}" type="slidenum">
              <a:rPr lang="en-US" smtClean="0"/>
              <a:t>49</a:t>
            </a:fld>
            <a:endParaRPr lang="en-US"/>
          </a:p>
        </p:txBody>
      </p:sp>
    </p:spTree>
    <p:extLst>
      <p:ext uri="{BB962C8B-B14F-4D97-AF65-F5344CB8AC3E}">
        <p14:creationId xmlns:p14="http://schemas.microsoft.com/office/powerpoint/2010/main" val="274153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1430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3400" y="1396879"/>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If there are no taxes due, what is the need for planning?</a:t>
            </a:r>
          </a:p>
          <a:p>
            <a:pPr marL="228600" indent="-228600">
              <a:spcBef>
                <a:spcPts val="200"/>
              </a:spcBef>
              <a:spcAft>
                <a:spcPts val="400"/>
              </a:spcAft>
              <a:buClr>
                <a:srgbClr val="840A4D"/>
              </a:buClr>
              <a:buSzPct val="115000"/>
            </a:pPr>
            <a:r>
              <a:rPr lang="en-US" sz="2000" dirty="0">
                <a:solidFill>
                  <a:schemeClr val="bg1">
                    <a:lumMod val="50000"/>
                  </a:schemeClr>
                </a:solidFill>
              </a:rPr>
              <a:t>I’m too young</a:t>
            </a:r>
          </a:p>
          <a:p>
            <a:pPr marL="228600" indent="-228600">
              <a:spcBef>
                <a:spcPts val="200"/>
              </a:spcBef>
              <a:spcAft>
                <a:spcPts val="400"/>
              </a:spcAft>
              <a:buClr>
                <a:srgbClr val="840A4D"/>
              </a:buClr>
              <a:buSzPct val="115000"/>
            </a:pPr>
            <a:r>
              <a:rPr lang="en-US" sz="2000" dirty="0">
                <a:solidFill>
                  <a:schemeClr val="bg1">
                    <a:lumMod val="50000"/>
                  </a:schemeClr>
                </a:solidFill>
              </a:rPr>
              <a:t>All of my property is jointly held with my spouse</a:t>
            </a:r>
          </a:p>
          <a:p>
            <a:pPr marL="228600" indent="-228600">
              <a:spcBef>
                <a:spcPts val="200"/>
              </a:spcBef>
              <a:spcAft>
                <a:spcPts val="400"/>
              </a:spcAft>
              <a:buClr>
                <a:srgbClr val="840A4D"/>
              </a:buClr>
              <a:buSzPct val="115000"/>
            </a:pPr>
            <a:r>
              <a:rPr lang="en-US" sz="2000" dirty="0">
                <a:solidFill>
                  <a:schemeClr val="bg1">
                    <a:lumMod val="50000"/>
                  </a:schemeClr>
                </a:solidFill>
              </a:rPr>
              <a:t>Estate planning is only for the rich folks</a:t>
            </a:r>
          </a:p>
          <a:p>
            <a:pPr marL="228600" indent="-228600">
              <a:spcBef>
                <a:spcPts val="200"/>
              </a:spcBef>
              <a:spcAft>
                <a:spcPts val="400"/>
              </a:spcAft>
              <a:buClr>
                <a:srgbClr val="840A4D"/>
              </a:buClr>
              <a:buSzPct val="115000"/>
            </a:pPr>
            <a:r>
              <a:rPr lang="en-US" sz="2000" dirty="0">
                <a:solidFill>
                  <a:schemeClr val="bg1">
                    <a:lumMod val="50000"/>
                  </a:schemeClr>
                </a:solidFill>
              </a:rPr>
              <a:t>It’s too expensive</a:t>
            </a:r>
          </a:p>
          <a:p>
            <a:pPr marL="228600" indent="-228600">
              <a:spcBef>
                <a:spcPts val="200"/>
              </a:spcBef>
              <a:spcAft>
                <a:spcPts val="400"/>
              </a:spcAft>
              <a:buClr>
                <a:srgbClr val="840A4D"/>
              </a:buClr>
              <a:buSzPct val="115000"/>
            </a:pPr>
            <a:r>
              <a:rPr lang="en-US" sz="2000" dirty="0">
                <a:solidFill>
                  <a:schemeClr val="bg1">
                    <a:lumMod val="50000"/>
                  </a:schemeClr>
                </a:solidFill>
              </a:rPr>
              <a:t>We had our wills drawn up when we were married (probably more than 15 or 20 years ago!)</a:t>
            </a:r>
          </a:p>
          <a:p>
            <a:pPr marL="228600" indent="-228600">
              <a:spcBef>
                <a:spcPts val="200"/>
              </a:spcBef>
              <a:spcAft>
                <a:spcPts val="400"/>
              </a:spcAft>
              <a:buClr>
                <a:srgbClr val="840A4D"/>
              </a:buClr>
              <a:buSzPct val="115000"/>
            </a:pPr>
            <a:r>
              <a:rPr lang="en-US" sz="2000" dirty="0">
                <a:solidFill>
                  <a:schemeClr val="bg1">
                    <a:lumMod val="50000"/>
                  </a:schemeClr>
                </a:solidFill>
              </a:rPr>
              <a:t>I don’t want to think about it</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a:solidFill>
                  <a:srgbClr val="840A4D"/>
                </a:solidFill>
                <a:latin typeface="Garamond" panose="02020404030301010803" pitchFamily="18" charset="0"/>
              </a:rPr>
              <a:t>Excuses We Hear Why Clients Don’t Think They </a:t>
            </a:r>
          </a:p>
          <a:p>
            <a:pPr algn="l"/>
            <a:r>
              <a:rPr lang="en-US" sz="2600" b="1" dirty="0">
                <a:solidFill>
                  <a:srgbClr val="840A4D"/>
                </a:solidFill>
                <a:latin typeface="Garamond" panose="02020404030301010803" pitchFamily="18" charset="0"/>
              </a:rPr>
              <a:t>Need To Plan: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B9DA73F3-8080-4771-9B56-A6E709553F74}"/>
              </a:ext>
            </a:extLst>
          </p:cNvPr>
          <p:cNvSpPr>
            <a:spLocks noGrp="1"/>
          </p:cNvSpPr>
          <p:nvPr>
            <p:ph type="sldNum" sz="quarter" idx="12"/>
          </p:nvPr>
        </p:nvSpPr>
        <p:spPr/>
        <p:txBody>
          <a:bodyPr/>
          <a:lstStyle/>
          <a:p>
            <a:fld id="{79E6BBA7-545C-48A5-AEAB-8917EB9DEBB0}" type="slidenum">
              <a:rPr lang="en-US" smtClean="0"/>
              <a:t>5</a:t>
            </a:fld>
            <a:endParaRPr lang="en-US"/>
          </a:p>
        </p:txBody>
      </p:sp>
    </p:spTree>
    <p:extLst>
      <p:ext uri="{BB962C8B-B14F-4D97-AF65-F5344CB8AC3E}">
        <p14:creationId xmlns:p14="http://schemas.microsoft.com/office/powerpoint/2010/main" val="3398193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Use Form 56 to create or terminate the fiduciary relationship (Section 6903)</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Notifies IRS of Trustee/Executor’s address</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Avoid notices being sent to incorrect address and missing statutory response dates</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Form 56 vs. Form 8822-B</a:t>
            </a:r>
          </a:p>
          <a:p>
            <a:pPr marL="409575" lvl="1" indent="0">
              <a:lnSpc>
                <a:spcPct val="110000"/>
              </a:lnSpc>
              <a:spcBef>
                <a:spcPts val="300"/>
              </a:spcBef>
              <a:spcAft>
                <a:spcPts val="500"/>
              </a:spcAft>
              <a:buClr>
                <a:srgbClr val="840A4D"/>
              </a:buClr>
              <a:buSzPct val="80000"/>
              <a:buNone/>
              <a:defRPr/>
            </a:pPr>
            <a:endParaRPr lang="en-US" dirty="0">
              <a:solidFill>
                <a:schemeClr val="bg1">
                  <a:lumMod val="50000"/>
                </a:schemeClr>
              </a:solidFill>
              <a:sym typeface="Wingdings"/>
            </a:endParaRPr>
          </a:p>
          <a:p>
            <a:pPr marL="0" indent="0">
              <a:spcBef>
                <a:spcPts val="200"/>
              </a:spcBef>
              <a:spcAft>
                <a:spcPts val="400"/>
              </a:spcAft>
              <a:buClr>
                <a:srgbClr val="840A4D"/>
              </a:buClr>
              <a:buSzPct val="115000"/>
              <a:buNone/>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Creating or Terminating A Fiduciary Relationship</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ECBE9E01-861A-4B95-AB3C-44AA036AE952}"/>
              </a:ext>
            </a:extLst>
          </p:cNvPr>
          <p:cNvSpPr>
            <a:spLocks noGrp="1"/>
          </p:cNvSpPr>
          <p:nvPr>
            <p:ph type="sldNum" sz="quarter" idx="12"/>
          </p:nvPr>
        </p:nvSpPr>
        <p:spPr/>
        <p:txBody>
          <a:bodyPr/>
          <a:lstStyle/>
          <a:p>
            <a:fld id="{79E6BBA7-545C-48A5-AEAB-8917EB9DEBB0}" type="slidenum">
              <a:rPr lang="en-US" smtClean="0"/>
              <a:t>50</a:t>
            </a:fld>
            <a:endParaRPr lang="en-US"/>
          </a:p>
        </p:txBody>
      </p:sp>
    </p:spTree>
    <p:extLst>
      <p:ext uri="{BB962C8B-B14F-4D97-AF65-F5344CB8AC3E}">
        <p14:creationId xmlns:p14="http://schemas.microsoft.com/office/powerpoint/2010/main" val="3299935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lnSpcReduction="10000"/>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Use Form 4810 to request a prompt assessment of the decedent’s income tax and gift tax liability (Section 6501(d))</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Filed by the executor or administrator</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Filed within 3-year statue of limitations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Filed after Forms 1040 and 709 are filed</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IRS assessment of tax or court proceeding must be made within 18 months after filing of form</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Use Form 5495 to request discharge of executor from personal liability of decedent’s income and gift taxes (Section 6905)</a:t>
            </a:r>
          </a:p>
          <a:p>
            <a:pPr marL="682625" lvl="1" indent="-273050">
              <a:lnSpc>
                <a:spcPct val="12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Filed after Forms 1040 and 709 are filed</a:t>
            </a:r>
          </a:p>
          <a:p>
            <a:pPr marL="682625" lvl="1" indent="-273050">
              <a:lnSpc>
                <a:spcPct val="12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Upon payment of taxes as notified by IRS, or, if no notice within 9 months of filing, executor is discharged from personal liability</a:t>
            </a:r>
          </a:p>
          <a:p>
            <a:pPr marL="409575" lvl="1" indent="0">
              <a:lnSpc>
                <a:spcPct val="110000"/>
              </a:lnSpc>
              <a:spcBef>
                <a:spcPts val="300"/>
              </a:spcBef>
              <a:spcAft>
                <a:spcPts val="500"/>
              </a:spcAft>
              <a:buClr>
                <a:srgbClr val="840A4D"/>
              </a:buClr>
              <a:buSzPct val="80000"/>
              <a:buNone/>
              <a:defRPr/>
            </a:pPr>
            <a:endParaRPr lang="en-US" dirty="0">
              <a:solidFill>
                <a:schemeClr val="bg1">
                  <a:lumMod val="50000"/>
                </a:schemeClr>
              </a:solidFill>
              <a:sym typeface="Wingdings"/>
            </a:endParaRPr>
          </a:p>
          <a:p>
            <a:pPr marL="0" indent="0">
              <a:spcBef>
                <a:spcPts val="200"/>
              </a:spcBef>
              <a:spcAft>
                <a:spcPts val="400"/>
              </a:spcAft>
              <a:buClr>
                <a:srgbClr val="840A4D"/>
              </a:buClr>
              <a:buSzPct val="115000"/>
              <a:buNone/>
            </a:pPr>
            <a:endParaRPr lang="en-US" sz="20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Administrative Elections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6640F412-F230-4923-B86A-9560E53893F3}"/>
              </a:ext>
            </a:extLst>
          </p:cNvPr>
          <p:cNvSpPr>
            <a:spLocks noGrp="1"/>
          </p:cNvSpPr>
          <p:nvPr>
            <p:ph type="sldNum" sz="quarter" idx="12"/>
          </p:nvPr>
        </p:nvSpPr>
        <p:spPr/>
        <p:txBody>
          <a:bodyPr/>
          <a:lstStyle/>
          <a:p>
            <a:fld id="{79E6BBA7-545C-48A5-AEAB-8917EB9DEBB0}" type="slidenum">
              <a:rPr lang="en-US" smtClean="0"/>
              <a:t>51</a:t>
            </a:fld>
            <a:endParaRPr lang="en-US"/>
          </a:p>
        </p:txBody>
      </p:sp>
    </p:spTree>
    <p:extLst>
      <p:ext uri="{BB962C8B-B14F-4D97-AF65-F5344CB8AC3E}">
        <p14:creationId xmlns:p14="http://schemas.microsoft.com/office/powerpoint/2010/main" val="4081827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p:cNvSpPr>
            <a:spLocks noGrp="1"/>
          </p:cNvSpPr>
          <p:nvPr>
            <p:ph sz="half" idx="2"/>
          </p:nvPr>
        </p:nvSpPr>
        <p:spPr>
          <a:xfrm>
            <a:off x="352424" y="1266868"/>
            <a:ext cx="7772400" cy="4295731"/>
          </a:xfrm>
        </p:spPr>
        <p:txBody>
          <a:bodyPr>
            <a:normAutofit/>
          </a:bodyPr>
          <a:lstStyle/>
          <a:p>
            <a:pPr marL="228600" indent="-228600">
              <a:spcBef>
                <a:spcPts val="300"/>
              </a:spcBef>
              <a:spcAft>
                <a:spcPts val="500"/>
              </a:spcAft>
              <a:buClr>
                <a:srgbClr val="840A4D"/>
              </a:buClr>
            </a:pPr>
            <a:endParaRPr lang="en-US" sz="2000" dirty="0">
              <a:solidFill>
                <a:schemeClr val="bg1">
                  <a:lumMod val="50000"/>
                </a:schemeClr>
              </a:solidFill>
            </a:endParaRPr>
          </a:p>
          <a:p>
            <a:pPr marL="457200" lvl="1" indent="0">
              <a:buClr>
                <a:srgbClr val="840A4D"/>
              </a:buClr>
              <a:buNone/>
            </a:pP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80808"/>
                </a:solidFill>
                <a:effectLst/>
                <a:uLnTx/>
                <a:uFillTx/>
                <a:latin typeface="Calibri"/>
                <a:ea typeface="+mn-ea"/>
                <a:cs typeface="+mn-cs"/>
              </a:rPr>
              <a:t>Copyright © 2018 Belfint, Lyons &amp; Shuman, P.A.</a:t>
            </a:r>
            <a:endParaRPr kumimoji="0" lang="en-US" sz="1000" b="0" i="0" u="none" strike="noStrike" kern="1200" cap="none" spc="0" normalizeH="0" baseline="0" noProof="0" dirty="0">
              <a:ln>
                <a:noFill/>
              </a:ln>
              <a:solidFill>
                <a:srgbClr val="080808"/>
              </a:solidFill>
              <a:effectLst/>
              <a:uLnTx/>
              <a:uFillTx/>
              <a:latin typeface="Calibri"/>
              <a:ea typeface="+mn-ea"/>
              <a:cs typeface="+mn-cs"/>
            </a:endParaRPr>
          </a:p>
        </p:txBody>
      </p:sp>
      <p:sp>
        <p:nvSpPr>
          <p:cNvPr id="12" name="Title 4"/>
          <p:cNvSpPr>
            <a:spLocks noGrp="1"/>
          </p:cNvSpPr>
          <p:nvPr>
            <p:ph type="title"/>
          </p:nvPr>
        </p:nvSpPr>
        <p:spPr>
          <a:xfrm>
            <a:off x="342900" y="2133600"/>
            <a:ext cx="8458200" cy="1143000"/>
          </a:xfrm>
        </p:spPr>
        <p:txBody>
          <a:bodyPr>
            <a:normAutofit/>
          </a:bodyPr>
          <a:lstStyle/>
          <a:p>
            <a:pPr algn="ctr"/>
            <a:r>
              <a:rPr lang="en-US" sz="5000" b="1" dirty="0">
                <a:latin typeface="Garamond" panose="02020404030301010803" pitchFamily="18" charset="0"/>
              </a:rPr>
              <a:t>Gift Tax Elections</a:t>
            </a:r>
          </a:p>
        </p:txBody>
      </p:sp>
      <p:sp>
        <p:nvSpPr>
          <p:cNvPr id="4" name="Slide Number Placeholder 3">
            <a:extLst>
              <a:ext uri="{FF2B5EF4-FFF2-40B4-BE49-F238E27FC236}">
                <a16:creationId xmlns:a16="http://schemas.microsoft.com/office/drawing/2014/main" id="{DD9C941F-8730-42A3-8B3E-7B9A317E8472}"/>
              </a:ext>
            </a:extLst>
          </p:cNvPr>
          <p:cNvSpPr>
            <a:spLocks noGrp="1"/>
          </p:cNvSpPr>
          <p:nvPr>
            <p:ph type="sldNum" sz="quarter" idx="12"/>
          </p:nvPr>
        </p:nvSpPr>
        <p:spPr/>
        <p:txBody>
          <a:bodyPr/>
          <a:lstStyle/>
          <a:p>
            <a:fld id="{2E585D58-C48C-4C48-BF75-6DD20409C896}" type="slidenum">
              <a:rPr lang="en-US" smtClean="0"/>
              <a:t>52</a:t>
            </a:fld>
            <a:endParaRPr lang="en-US"/>
          </a:p>
        </p:txBody>
      </p:sp>
    </p:spTree>
    <p:extLst>
      <p:ext uri="{BB962C8B-B14F-4D97-AF65-F5344CB8AC3E}">
        <p14:creationId xmlns:p14="http://schemas.microsoft.com/office/powerpoint/2010/main" val="3239363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Reg. Section 25.2513-2(c) allows the executor or administrator of a deceased spouse to consent to gift-splitting with the surviving spouse with respect to pre-death gifts</a:t>
            </a:r>
          </a:p>
          <a:p>
            <a:pPr marL="228600" indent="-228600">
              <a:spcBef>
                <a:spcPts val="200"/>
              </a:spcBef>
              <a:spcAft>
                <a:spcPts val="400"/>
              </a:spcAft>
              <a:buClr>
                <a:srgbClr val="840A4D"/>
              </a:buClr>
              <a:buSzPct val="115000"/>
            </a:pPr>
            <a:endParaRPr lang="en-US" sz="1800"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Note: Surviving spouse may not elect to split gifts with deceased spouse if he/she remarries before the end of the calendar year (Section 2513(a))</a:t>
            </a:r>
          </a:p>
          <a:p>
            <a:pPr marL="0" indent="0">
              <a:spcBef>
                <a:spcPts val="200"/>
              </a:spcBef>
              <a:spcAft>
                <a:spcPts val="400"/>
              </a:spcAft>
              <a:buClr>
                <a:srgbClr val="840A4D"/>
              </a:buClr>
              <a:buSzPct val="115000"/>
              <a:buNone/>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Consent To Split Pre-Death Gifts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E916BFCD-D8EE-46B0-B5AA-E63EAA263F34}"/>
              </a:ext>
            </a:extLst>
          </p:cNvPr>
          <p:cNvSpPr>
            <a:spLocks noGrp="1"/>
          </p:cNvSpPr>
          <p:nvPr>
            <p:ph type="sldNum" sz="quarter" idx="12"/>
          </p:nvPr>
        </p:nvSpPr>
        <p:spPr/>
        <p:txBody>
          <a:bodyPr/>
          <a:lstStyle/>
          <a:p>
            <a:fld id="{79E6BBA7-545C-48A5-AEAB-8917EB9DEBB0}" type="slidenum">
              <a:rPr lang="en-US" smtClean="0"/>
              <a:t>53</a:t>
            </a:fld>
            <a:endParaRPr lang="en-US"/>
          </a:p>
        </p:txBody>
      </p:sp>
    </p:spTree>
    <p:extLst>
      <p:ext uri="{BB962C8B-B14F-4D97-AF65-F5344CB8AC3E}">
        <p14:creationId xmlns:p14="http://schemas.microsoft.com/office/powerpoint/2010/main" val="1726887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p:cNvSpPr>
            <a:spLocks noGrp="1"/>
          </p:cNvSpPr>
          <p:nvPr>
            <p:ph sz="half" idx="2"/>
          </p:nvPr>
        </p:nvSpPr>
        <p:spPr>
          <a:xfrm>
            <a:off x="352424" y="1266868"/>
            <a:ext cx="7772400" cy="4295731"/>
          </a:xfrm>
        </p:spPr>
        <p:txBody>
          <a:bodyPr>
            <a:normAutofit/>
          </a:bodyPr>
          <a:lstStyle/>
          <a:p>
            <a:pPr marL="228600" indent="-228600">
              <a:spcBef>
                <a:spcPts val="300"/>
              </a:spcBef>
              <a:spcAft>
                <a:spcPts val="500"/>
              </a:spcAft>
              <a:buClr>
                <a:srgbClr val="840A4D"/>
              </a:buClr>
            </a:pPr>
            <a:endParaRPr lang="en-US" sz="2000" dirty="0">
              <a:solidFill>
                <a:schemeClr val="bg1">
                  <a:lumMod val="50000"/>
                </a:schemeClr>
              </a:solidFill>
            </a:endParaRPr>
          </a:p>
          <a:p>
            <a:pPr marL="457200" lvl="1" indent="0">
              <a:buClr>
                <a:srgbClr val="840A4D"/>
              </a:buClr>
              <a:buNone/>
            </a:pP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80808"/>
                </a:solidFill>
                <a:effectLst/>
                <a:uLnTx/>
                <a:uFillTx/>
                <a:latin typeface="Calibri"/>
                <a:ea typeface="+mn-ea"/>
                <a:cs typeface="+mn-cs"/>
              </a:rPr>
              <a:t>Copyright © 2018 Belfint, Lyons &amp; Shuman, P.A.</a:t>
            </a:r>
            <a:endParaRPr kumimoji="0" lang="en-US" sz="1000" b="0" i="0" u="none" strike="noStrike" kern="1200" cap="none" spc="0" normalizeH="0" baseline="0" noProof="0" dirty="0">
              <a:ln>
                <a:noFill/>
              </a:ln>
              <a:solidFill>
                <a:srgbClr val="080808"/>
              </a:solidFill>
              <a:effectLst/>
              <a:uLnTx/>
              <a:uFillTx/>
              <a:latin typeface="Calibri"/>
              <a:ea typeface="+mn-ea"/>
              <a:cs typeface="+mn-cs"/>
            </a:endParaRPr>
          </a:p>
        </p:txBody>
      </p:sp>
      <p:sp>
        <p:nvSpPr>
          <p:cNvPr id="12" name="Title 4"/>
          <p:cNvSpPr>
            <a:spLocks noGrp="1"/>
          </p:cNvSpPr>
          <p:nvPr>
            <p:ph type="title"/>
          </p:nvPr>
        </p:nvSpPr>
        <p:spPr>
          <a:xfrm>
            <a:off x="342900" y="2133600"/>
            <a:ext cx="8458200" cy="1143000"/>
          </a:xfrm>
        </p:spPr>
        <p:txBody>
          <a:bodyPr>
            <a:normAutofit/>
          </a:bodyPr>
          <a:lstStyle/>
          <a:p>
            <a:pPr algn="ctr"/>
            <a:r>
              <a:rPr lang="en-US" sz="5000" b="1" dirty="0">
                <a:latin typeface="Garamond" panose="02020404030301010803" pitchFamily="18" charset="0"/>
              </a:rPr>
              <a:t>Fiduciary Tax Elections</a:t>
            </a:r>
          </a:p>
        </p:txBody>
      </p:sp>
      <p:sp>
        <p:nvSpPr>
          <p:cNvPr id="4" name="Slide Number Placeholder 3">
            <a:extLst>
              <a:ext uri="{FF2B5EF4-FFF2-40B4-BE49-F238E27FC236}">
                <a16:creationId xmlns:a16="http://schemas.microsoft.com/office/drawing/2014/main" id="{3D597891-8A69-4730-BCD1-08DFE4D5AF7C}"/>
              </a:ext>
            </a:extLst>
          </p:cNvPr>
          <p:cNvSpPr>
            <a:spLocks noGrp="1"/>
          </p:cNvSpPr>
          <p:nvPr>
            <p:ph type="sldNum" sz="quarter" idx="12"/>
          </p:nvPr>
        </p:nvSpPr>
        <p:spPr/>
        <p:txBody>
          <a:bodyPr/>
          <a:lstStyle/>
          <a:p>
            <a:fld id="{2E585D58-C48C-4C48-BF75-6DD20409C896}" type="slidenum">
              <a:rPr lang="en-US" smtClean="0"/>
              <a:t>54</a:t>
            </a:fld>
            <a:endParaRPr lang="en-US"/>
          </a:p>
        </p:txBody>
      </p:sp>
    </p:spTree>
    <p:extLst>
      <p:ext uri="{BB962C8B-B14F-4D97-AF65-F5344CB8AC3E}">
        <p14:creationId xmlns:p14="http://schemas.microsoft.com/office/powerpoint/2010/main" val="5654958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b="1" dirty="0">
                <a:solidFill>
                  <a:schemeClr val="bg1">
                    <a:lumMod val="50000"/>
                  </a:schemeClr>
                </a:solidFill>
                <a:latin typeface="Calibri" pitchFamily="34" charset="0"/>
                <a:cs typeface="Calibri" pitchFamily="34" charset="0"/>
                <a:sym typeface="Wingdings"/>
              </a:rPr>
              <a:t>An estate’s tax year begins on the day following the date of death</a:t>
            </a:r>
          </a:p>
          <a:p>
            <a:pPr marL="228600" indent="-228600">
              <a:spcBef>
                <a:spcPts val="200"/>
              </a:spcBef>
              <a:spcAft>
                <a:spcPts val="400"/>
              </a:spcAft>
              <a:buClr>
                <a:srgbClr val="840A4D"/>
              </a:buClr>
              <a:buSzPct val="115000"/>
            </a:pPr>
            <a:r>
              <a:rPr lang="en-US" sz="1800" b="1" dirty="0">
                <a:solidFill>
                  <a:schemeClr val="bg1">
                    <a:lumMod val="50000"/>
                  </a:schemeClr>
                </a:solidFill>
                <a:latin typeface="Calibri" pitchFamily="34" charset="0"/>
                <a:cs typeface="Calibri" pitchFamily="34" charset="0"/>
                <a:sym typeface="Wingdings"/>
              </a:rPr>
              <a:t>Executor may select a calendar year or fiscal year ending on the last day of a month</a:t>
            </a:r>
          </a:p>
          <a:p>
            <a:pPr marL="228600" indent="-228600">
              <a:spcBef>
                <a:spcPts val="200"/>
              </a:spcBef>
              <a:spcAft>
                <a:spcPts val="400"/>
              </a:spcAft>
              <a:buClr>
                <a:srgbClr val="840A4D"/>
              </a:buClr>
              <a:buSzPct val="115000"/>
            </a:pPr>
            <a:r>
              <a:rPr lang="en-US" sz="1800" b="1" dirty="0">
                <a:solidFill>
                  <a:schemeClr val="bg1">
                    <a:lumMod val="50000"/>
                  </a:schemeClr>
                </a:solidFill>
                <a:latin typeface="Calibri" pitchFamily="34" charset="0"/>
                <a:cs typeface="Calibri" pitchFamily="34" charset="0"/>
                <a:sym typeface="Wingdings"/>
              </a:rPr>
              <a:t>Tax year may not go beyond 1 year after date of death</a:t>
            </a:r>
          </a:p>
          <a:p>
            <a:pPr marL="228600" indent="-228600">
              <a:spcBef>
                <a:spcPts val="200"/>
              </a:spcBef>
              <a:spcAft>
                <a:spcPts val="400"/>
              </a:spcAft>
              <a:buClr>
                <a:srgbClr val="840A4D"/>
              </a:buClr>
              <a:buSzPct val="115000"/>
            </a:pPr>
            <a:r>
              <a:rPr lang="en-US" sz="1800" b="1" dirty="0">
                <a:solidFill>
                  <a:schemeClr val="bg1">
                    <a:lumMod val="50000"/>
                  </a:schemeClr>
                </a:solidFill>
                <a:latin typeface="Calibri" pitchFamily="34" charset="0"/>
                <a:cs typeface="Calibri" pitchFamily="34" charset="0"/>
                <a:sym typeface="Wingdings"/>
              </a:rPr>
              <a:t>Fiscal year can still be selected on a late-filed return</a:t>
            </a:r>
          </a:p>
          <a:p>
            <a:pPr marL="228600" indent="-228600">
              <a:spcBef>
                <a:spcPts val="200"/>
              </a:spcBef>
              <a:spcAft>
                <a:spcPts val="400"/>
              </a:spcAft>
              <a:buClr>
                <a:srgbClr val="840A4D"/>
              </a:buClr>
              <a:buSzPct val="115000"/>
            </a:pPr>
            <a:r>
              <a:rPr lang="en-US" sz="1800" b="1" dirty="0">
                <a:solidFill>
                  <a:schemeClr val="bg1">
                    <a:lumMod val="50000"/>
                  </a:schemeClr>
                </a:solidFill>
                <a:latin typeface="Calibri" pitchFamily="34" charset="0"/>
                <a:cs typeface="Calibri" pitchFamily="34" charset="0"/>
                <a:sym typeface="Wingdings"/>
              </a:rPr>
              <a:t>Form SS-4, payment of estimates or filing of an extension does not determine the year-end</a:t>
            </a:r>
          </a:p>
          <a:p>
            <a:pPr marL="228600" indent="-228600">
              <a:spcBef>
                <a:spcPts val="200"/>
              </a:spcBef>
              <a:spcAft>
                <a:spcPts val="400"/>
              </a:spcAft>
              <a:buClr>
                <a:srgbClr val="840A4D"/>
              </a:buClr>
              <a:buSzPct val="115000"/>
            </a:pPr>
            <a:r>
              <a:rPr lang="en-US" sz="1800" b="1" dirty="0">
                <a:solidFill>
                  <a:schemeClr val="bg1">
                    <a:lumMod val="50000"/>
                  </a:schemeClr>
                </a:solidFill>
                <a:latin typeface="Calibri" pitchFamily="34" charset="0"/>
                <a:cs typeface="Calibri" pitchFamily="34" charset="0"/>
                <a:sym typeface="Wingdings"/>
              </a:rPr>
              <a:t>Advantages of a fiscal year-end</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Possible deferral of estate’s income tax</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sym typeface="Wingdings"/>
              </a:rPr>
              <a:t>Possible deferral of beneficiary’s income tax as distributions are considered made on the last day of the estate’s tax year</a:t>
            </a:r>
          </a:p>
          <a:p>
            <a:pPr marL="0" indent="0">
              <a:spcBef>
                <a:spcPts val="200"/>
              </a:spcBef>
              <a:spcAft>
                <a:spcPts val="400"/>
              </a:spcAft>
              <a:buClr>
                <a:srgbClr val="840A4D"/>
              </a:buClr>
              <a:buSzPct val="115000"/>
              <a:buNone/>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Taxable Year of Estate</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7392BE57-C7AD-4C2D-9C28-73B58AACD062}"/>
              </a:ext>
            </a:extLst>
          </p:cNvPr>
          <p:cNvSpPr>
            <a:spLocks noGrp="1"/>
          </p:cNvSpPr>
          <p:nvPr>
            <p:ph type="sldNum" sz="quarter" idx="12"/>
          </p:nvPr>
        </p:nvSpPr>
        <p:spPr/>
        <p:txBody>
          <a:bodyPr/>
          <a:lstStyle/>
          <a:p>
            <a:fld id="{79E6BBA7-545C-48A5-AEAB-8917EB9DEBB0}" type="slidenum">
              <a:rPr lang="en-US" smtClean="0"/>
              <a:t>55</a:t>
            </a:fld>
            <a:endParaRPr lang="en-US"/>
          </a:p>
        </p:txBody>
      </p:sp>
    </p:spTree>
    <p:extLst>
      <p:ext uri="{BB962C8B-B14F-4D97-AF65-F5344CB8AC3E}">
        <p14:creationId xmlns:p14="http://schemas.microsoft.com/office/powerpoint/2010/main" val="2296858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b="1" dirty="0">
                <a:solidFill>
                  <a:schemeClr val="bg1">
                    <a:lumMod val="50000"/>
                  </a:schemeClr>
                </a:solidFill>
                <a:latin typeface="Calibri" pitchFamily="34" charset="0"/>
                <a:cs typeface="Calibri" pitchFamily="34" charset="0"/>
                <a:sym typeface="Wingdings"/>
              </a:rPr>
              <a:t>Allows the trustee to treat a “qualified revocable trust” (basically, a rev. trust owned by the decedent at the time of death), as part of the estate for income tax purposes</a:t>
            </a:r>
          </a:p>
          <a:p>
            <a:pPr marL="228600" indent="-228600">
              <a:spcBef>
                <a:spcPts val="200"/>
              </a:spcBef>
              <a:spcAft>
                <a:spcPts val="400"/>
              </a:spcAft>
              <a:buClr>
                <a:srgbClr val="840A4D"/>
              </a:buClr>
              <a:buSzPct val="115000"/>
            </a:pPr>
            <a:r>
              <a:rPr lang="en-US" sz="1800" b="1" dirty="0">
                <a:solidFill>
                  <a:schemeClr val="bg1">
                    <a:lumMod val="50000"/>
                  </a:schemeClr>
                </a:solidFill>
                <a:latin typeface="Calibri" pitchFamily="34" charset="0"/>
                <a:cs typeface="Calibri" pitchFamily="34" charset="0"/>
                <a:sym typeface="Wingdings"/>
              </a:rPr>
              <a:t>Both Executor and trustees of all revocable trusts making the election must sign on by filing Form 8855 by the due date including extension for filing the estate’s first income tax return</a:t>
            </a:r>
          </a:p>
          <a:p>
            <a:pPr marL="228600" indent="-228600">
              <a:spcBef>
                <a:spcPts val="200"/>
              </a:spcBef>
              <a:spcAft>
                <a:spcPts val="400"/>
              </a:spcAft>
              <a:buClr>
                <a:srgbClr val="840A4D"/>
              </a:buClr>
              <a:buSzPct val="115000"/>
            </a:pPr>
            <a:r>
              <a:rPr lang="en-US" sz="1800" b="1" dirty="0">
                <a:solidFill>
                  <a:schemeClr val="bg1">
                    <a:lumMod val="50000"/>
                  </a:schemeClr>
                </a:solidFill>
                <a:latin typeface="Calibri" pitchFamily="34" charset="0"/>
                <a:cs typeface="Calibri" pitchFamily="34" charset="0"/>
                <a:sym typeface="Wingdings"/>
              </a:rPr>
              <a:t>If no Executor or estate, the trustee can sign as the estate.</a:t>
            </a:r>
          </a:p>
          <a:p>
            <a:pPr marL="228600" indent="-228600">
              <a:spcBef>
                <a:spcPts val="200"/>
              </a:spcBef>
              <a:spcAft>
                <a:spcPts val="400"/>
              </a:spcAft>
              <a:buClr>
                <a:srgbClr val="840A4D"/>
              </a:buClr>
              <a:buSzPct val="115000"/>
            </a:pPr>
            <a:r>
              <a:rPr lang="en-US" sz="1800" b="1" dirty="0">
                <a:solidFill>
                  <a:schemeClr val="bg1">
                    <a:lumMod val="50000"/>
                  </a:schemeClr>
                </a:solidFill>
                <a:latin typeface="Calibri" pitchFamily="34" charset="0"/>
                <a:cs typeface="Calibri" pitchFamily="34" charset="0"/>
                <a:sym typeface="Wingdings"/>
              </a:rPr>
              <a:t>Revocable trusts must obtain a new EIN after the decedent’s death, even if it had a prior EIN assigned.</a:t>
            </a:r>
          </a:p>
          <a:p>
            <a:pPr marL="0" indent="0">
              <a:spcBef>
                <a:spcPts val="200"/>
              </a:spcBef>
              <a:spcAft>
                <a:spcPts val="400"/>
              </a:spcAft>
              <a:buClr>
                <a:srgbClr val="840A4D"/>
              </a:buClr>
              <a:buSzPct val="115000"/>
              <a:buNone/>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Treating Decedent’s Rev. Trusts As Part of Estate – Section 645</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36FE8FFF-2B83-49CE-A370-B9D5E16B3C83}"/>
              </a:ext>
            </a:extLst>
          </p:cNvPr>
          <p:cNvSpPr>
            <a:spLocks noGrp="1"/>
          </p:cNvSpPr>
          <p:nvPr>
            <p:ph type="sldNum" sz="quarter" idx="12"/>
          </p:nvPr>
        </p:nvSpPr>
        <p:spPr/>
        <p:txBody>
          <a:bodyPr/>
          <a:lstStyle/>
          <a:p>
            <a:fld id="{79E6BBA7-545C-48A5-AEAB-8917EB9DEBB0}" type="slidenum">
              <a:rPr lang="en-US" smtClean="0"/>
              <a:t>56</a:t>
            </a:fld>
            <a:endParaRPr lang="en-US"/>
          </a:p>
        </p:txBody>
      </p:sp>
    </p:spTree>
    <p:extLst>
      <p:ext uri="{BB962C8B-B14F-4D97-AF65-F5344CB8AC3E}">
        <p14:creationId xmlns:p14="http://schemas.microsoft.com/office/powerpoint/2010/main" val="24825350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effective as of date of death and ends on the earlier of </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The date when all assets of the electing trust and estate have been distributed and </a:t>
            </a:r>
          </a:p>
          <a:p>
            <a:pPr marL="1028700" lvl="2">
              <a:spcBef>
                <a:spcPts val="200"/>
              </a:spcBef>
              <a:spcAft>
                <a:spcPts val="400"/>
              </a:spcAft>
              <a:buClr>
                <a:srgbClr val="840A4D"/>
              </a:buClr>
              <a:buSzPct val="115000"/>
            </a:pPr>
            <a:r>
              <a:rPr lang="en-US" sz="1600" b="1" dirty="0">
                <a:solidFill>
                  <a:schemeClr val="bg1">
                    <a:lumMod val="50000"/>
                  </a:schemeClr>
                </a:solidFill>
                <a:latin typeface="Calibri" pitchFamily="34" charset="0"/>
                <a:cs typeface="Calibri" pitchFamily="34" charset="0"/>
                <a:sym typeface="Wingdings"/>
              </a:rPr>
              <a:t>If no estate tax return is required – up to the second anniversary of the decedent’s death, or</a:t>
            </a:r>
          </a:p>
          <a:p>
            <a:pPr marL="1028700" lvl="2">
              <a:spcBef>
                <a:spcPts val="200"/>
              </a:spcBef>
              <a:spcAft>
                <a:spcPts val="400"/>
              </a:spcAft>
              <a:buClr>
                <a:srgbClr val="840A4D"/>
              </a:buClr>
              <a:buSzPct val="115000"/>
            </a:pPr>
            <a:r>
              <a:rPr lang="en-US" sz="1600" b="1" dirty="0">
                <a:solidFill>
                  <a:schemeClr val="bg1">
                    <a:lumMod val="50000"/>
                  </a:schemeClr>
                </a:solidFill>
                <a:latin typeface="Calibri" pitchFamily="34" charset="0"/>
                <a:cs typeface="Calibri" pitchFamily="34" charset="0"/>
                <a:sym typeface="Wingdings"/>
              </a:rPr>
              <a:t>If an estate tax return is filed – the later of 2-years or all taxable years of the estate until 6-months after the final determination of the estate’s tax</a:t>
            </a:r>
          </a:p>
          <a:p>
            <a:pPr marL="0" indent="0">
              <a:spcBef>
                <a:spcPts val="200"/>
              </a:spcBef>
              <a:spcAft>
                <a:spcPts val="400"/>
              </a:spcAft>
              <a:buClr>
                <a:srgbClr val="840A4D"/>
              </a:buClr>
              <a:buSzPct val="115000"/>
              <a:buNone/>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Treating Decedent’s Rev. Trusts As Part of Estate – Section 645 -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DD1C4D49-058C-4AB1-BDF4-09065168C2A3}"/>
              </a:ext>
            </a:extLst>
          </p:cNvPr>
          <p:cNvSpPr>
            <a:spLocks noGrp="1"/>
          </p:cNvSpPr>
          <p:nvPr>
            <p:ph type="sldNum" sz="quarter" idx="12"/>
          </p:nvPr>
        </p:nvSpPr>
        <p:spPr/>
        <p:txBody>
          <a:bodyPr/>
          <a:lstStyle/>
          <a:p>
            <a:fld id="{79E6BBA7-545C-48A5-AEAB-8917EB9DEBB0}" type="slidenum">
              <a:rPr lang="en-US" smtClean="0"/>
              <a:t>57</a:t>
            </a:fld>
            <a:endParaRPr lang="en-US"/>
          </a:p>
        </p:txBody>
      </p:sp>
    </p:spTree>
    <p:extLst>
      <p:ext uri="{BB962C8B-B14F-4D97-AF65-F5344CB8AC3E}">
        <p14:creationId xmlns:p14="http://schemas.microsoft.com/office/powerpoint/2010/main" val="2095990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Upon termination, final distribution to a new trust carries out DNI and capital gain of the trust as if the estate was in its termination year</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Advantages of the Election</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Trust can use fiscal year of estate and defer income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Trust can utilize estate’s charitable income tax deduction or set-aside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Trust, as part of the estate, can own S Corporation stock</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Only one tax return to file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Trust can benefit from estate’s $25,000 rental loss allowance for the first 2-years after death (Section 469(h)(4))</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Payment of decedent’s medical expenses made by the trust within 1-year after death can be claimed on the decedent's income tax return.</a:t>
            </a:r>
          </a:p>
          <a:p>
            <a:pPr marL="0" indent="0">
              <a:spcBef>
                <a:spcPts val="200"/>
              </a:spcBef>
              <a:spcAft>
                <a:spcPts val="400"/>
              </a:spcAft>
              <a:buClr>
                <a:srgbClr val="840A4D"/>
              </a:buClr>
              <a:buSzPct val="115000"/>
              <a:buNone/>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Section 645 Election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3052928A-55E6-460E-9668-5F477E1CDA76}"/>
              </a:ext>
            </a:extLst>
          </p:cNvPr>
          <p:cNvSpPr>
            <a:spLocks noGrp="1"/>
          </p:cNvSpPr>
          <p:nvPr>
            <p:ph type="sldNum" sz="quarter" idx="12"/>
          </p:nvPr>
        </p:nvSpPr>
        <p:spPr/>
        <p:txBody>
          <a:bodyPr/>
          <a:lstStyle/>
          <a:p>
            <a:fld id="{79E6BBA7-545C-48A5-AEAB-8917EB9DEBB0}" type="slidenum">
              <a:rPr lang="en-US" smtClean="0"/>
              <a:t>58</a:t>
            </a:fld>
            <a:endParaRPr lang="en-US"/>
          </a:p>
        </p:txBody>
      </p:sp>
    </p:spTree>
    <p:extLst>
      <p:ext uri="{BB962C8B-B14F-4D97-AF65-F5344CB8AC3E}">
        <p14:creationId xmlns:p14="http://schemas.microsoft.com/office/powerpoint/2010/main" val="3160131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to have income distribution made within 65 days after year end to be treated as made on the last day of the preceding tax year of the estate/trust</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can be made for all or a portion of those qualifying distributions</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must be made on a timely filed return, including extensions; and is irrevocable after that date</a:t>
            </a:r>
          </a:p>
          <a:p>
            <a:pPr marL="409575" lvl="1" indent="0">
              <a:lnSpc>
                <a:spcPct val="110000"/>
              </a:lnSpc>
              <a:spcBef>
                <a:spcPts val="300"/>
              </a:spcBef>
              <a:spcAft>
                <a:spcPts val="500"/>
              </a:spcAft>
              <a:buClr>
                <a:srgbClr val="840A4D"/>
              </a:buClr>
              <a:buSzPct val="80000"/>
              <a:buNone/>
              <a:defRPr/>
            </a:pPr>
            <a:endParaRPr lang="en-US" sz="1800" dirty="0">
              <a:solidFill>
                <a:schemeClr val="bg1">
                  <a:lumMod val="50000"/>
                </a:schemeClr>
              </a:solidFill>
              <a:sym typeface="Wingdings"/>
            </a:endParaRPr>
          </a:p>
          <a:p>
            <a:pPr marL="0" indent="0">
              <a:spcBef>
                <a:spcPts val="200"/>
              </a:spcBef>
              <a:spcAft>
                <a:spcPts val="400"/>
              </a:spcAft>
              <a:buClr>
                <a:srgbClr val="840A4D"/>
              </a:buClr>
              <a:buSzPct val="115000"/>
              <a:buNone/>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65-Day Rule</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557C1561-0038-48E0-8175-F19FBC31A9FF}"/>
              </a:ext>
            </a:extLst>
          </p:cNvPr>
          <p:cNvSpPr>
            <a:spLocks noGrp="1"/>
          </p:cNvSpPr>
          <p:nvPr>
            <p:ph type="sldNum" sz="quarter" idx="12"/>
          </p:nvPr>
        </p:nvSpPr>
        <p:spPr/>
        <p:txBody>
          <a:bodyPr/>
          <a:lstStyle/>
          <a:p>
            <a:fld id="{79E6BBA7-545C-48A5-AEAB-8917EB9DEBB0}" type="slidenum">
              <a:rPr lang="en-US" smtClean="0"/>
              <a:t>59</a:t>
            </a:fld>
            <a:endParaRPr lang="en-US"/>
          </a:p>
        </p:txBody>
      </p:sp>
    </p:spTree>
    <p:extLst>
      <p:ext uri="{BB962C8B-B14F-4D97-AF65-F5344CB8AC3E}">
        <p14:creationId xmlns:p14="http://schemas.microsoft.com/office/powerpoint/2010/main" val="3780320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1430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3400" y="1396879"/>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Several states have estate exclusions well below the Federal level</a:t>
            </a:r>
          </a:p>
          <a:p>
            <a:pPr marL="228600" indent="-228600">
              <a:spcBef>
                <a:spcPts val="200"/>
              </a:spcBef>
              <a:spcAft>
                <a:spcPts val="400"/>
              </a:spcAft>
              <a:buClr>
                <a:srgbClr val="840A4D"/>
              </a:buClr>
              <a:buSzPct val="115000"/>
            </a:pPr>
            <a:r>
              <a:rPr lang="en-US" sz="2000" dirty="0">
                <a:solidFill>
                  <a:schemeClr val="bg1">
                    <a:lumMod val="50000"/>
                  </a:schemeClr>
                </a:solidFill>
              </a:rPr>
              <a:t>Several states (i.e. PA) impose a state inheritance tax</a:t>
            </a:r>
          </a:p>
          <a:p>
            <a:pPr marL="228600" indent="-228600">
              <a:spcBef>
                <a:spcPts val="200"/>
              </a:spcBef>
              <a:spcAft>
                <a:spcPts val="400"/>
              </a:spcAft>
              <a:buClr>
                <a:srgbClr val="840A4D"/>
              </a:buClr>
              <a:buSzPct val="115000"/>
            </a:pPr>
            <a:r>
              <a:rPr lang="en-US" sz="2000" dirty="0">
                <a:solidFill>
                  <a:schemeClr val="bg1">
                    <a:lumMod val="50000"/>
                  </a:schemeClr>
                </a:solidFill>
              </a:rPr>
              <a:t>Need to provide for surviving spouse</a:t>
            </a:r>
          </a:p>
          <a:p>
            <a:pPr marL="228600" indent="-228600">
              <a:spcBef>
                <a:spcPts val="200"/>
              </a:spcBef>
              <a:spcAft>
                <a:spcPts val="400"/>
              </a:spcAft>
              <a:buClr>
                <a:srgbClr val="840A4D"/>
              </a:buClr>
              <a:buSzPct val="115000"/>
            </a:pPr>
            <a:r>
              <a:rPr lang="en-US" sz="2000" dirty="0">
                <a:solidFill>
                  <a:schemeClr val="bg1">
                    <a:lumMod val="50000"/>
                  </a:schemeClr>
                </a:solidFill>
              </a:rPr>
              <a:t>Special needs family member</a:t>
            </a:r>
          </a:p>
          <a:p>
            <a:pPr marL="228600" indent="-228600">
              <a:spcBef>
                <a:spcPts val="200"/>
              </a:spcBef>
              <a:spcAft>
                <a:spcPts val="400"/>
              </a:spcAft>
              <a:buClr>
                <a:srgbClr val="840A4D"/>
              </a:buClr>
              <a:buSzPct val="115000"/>
            </a:pPr>
            <a:r>
              <a:rPr lang="en-US" sz="2000" dirty="0">
                <a:solidFill>
                  <a:schemeClr val="bg1">
                    <a:lumMod val="50000"/>
                  </a:schemeClr>
                </a:solidFill>
              </a:rPr>
              <a:t>Care for minor children</a:t>
            </a:r>
          </a:p>
          <a:p>
            <a:pPr marL="228600" indent="-228600">
              <a:spcBef>
                <a:spcPts val="200"/>
              </a:spcBef>
              <a:spcAft>
                <a:spcPts val="400"/>
              </a:spcAft>
              <a:buClr>
                <a:srgbClr val="840A4D"/>
              </a:buClr>
              <a:buSzPct val="115000"/>
            </a:pPr>
            <a:r>
              <a:rPr lang="en-US" sz="2000" dirty="0">
                <a:solidFill>
                  <a:schemeClr val="bg1">
                    <a:lumMod val="50000"/>
                  </a:schemeClr>
                </a:solidFill>
              </a:rPr>
              <a:t>Second (or third, or fourth) marriage</a:t>
            </a:r>
          </a:p>
          <a:p>
            <a:pPr marL="228600" indent="-228600">
              <a:spcBef>
                <a:spcPts val="200"/>
              </a:spcBef>
              <a:spcAft>
                <a:spcPts val="400"/>
              </a:spcAft>
              <a:buClr>
                <a:srgbClr val="840A4D"/>
              </a:buClr>
              <a:buSzPct val="115000"/>
            </a:pPr>
            <a:r>
              <a:rPr lang="en-US" sz="2000" dirty="0">
                <a:solidFill>
                  <a:schemeClr val="bg1">
                    <a:lumMod val="50000"/>
                  </a:schemeClr>
                </a:solidFill>
              </a:rPr>
              <a:t>Asset protection (predators and spend thrifts)</a:t>
            </a:r>
          </a:p>
          <a:p>
            <a:pPr marL="228600" indent="-228600">
              <a:spcBef>
                <a:spcPts val="200"/>
              </a:spcBef>
              <a:spcAft>
                <a:spcPts val="400"/>
              </a:spcAft>
              <a:buClr>
                <a:srgbClr val="840A4D"/>
              </a:buClr>
              <a:buSzPct val="115000"/>
            </a:pPr>
            <a:r>
              <a:rPr lang="en-US" sz="2000" dirty="0">
                <a:solidFill>
                  <a:schemeClr val="bg1">
                    <a:lumMod val="50000"/>
                  </a:schemeClr>
                </a:solidFill>
              </a:rPr>
              <a:t>Divorce planning</a:t>
            </a:r>
          </a:p>
          <a:p>
            <a:pPr marL="274320" lvl="1" indent="0">
              <a:buClr>
                <a:srgbClr val="840A4D"/>
              </a:buClr>
              <a:buNone/>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a:solidFill>
                  <a:srgbClr val="840A4D"/>
                </a:solidFill>
                <a:latin typeface="Garamond" panose="02020404030301010803" pitchFamily="18" charset="0"/>
              </a:rPr>
              <a:t>Reasons Why Estate Planning is Critical for the </a:t>
            </a:r>
          </a:p>
          <a:p>
            <a:pPr algn="l"/>
            <a:r>
              <a:rPr lang="en-US" sz="2600" b="1" dirty="0">
                <a:solidFill>
                  <a:srgbClr val="840A4D"/>
                </a:solidFill>
                <a:latin typeface="Garamond" panose="02020404030301010803" pitchFamily="18" charset="0"/>
              </a:rPr>
              <a:t>Modest Estate Owner</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0110216C-57D5-4F1F-B967-82C04921D0EB}"/>
              </a:ext>
            </a:extLst>
          </p:cNvPr>
          <p:cNvSpPr>
            <a:spLocks noGrp="1"/>
          </p:cNvSpPr>
          <p:nvPr>
            <p:ph type="sldNum" sz="quarter" idx="12"/>
          </p:nvPr>
        </p:nvSpPr>
        <p:spPr/>
        <p:txBody>
          <a:bodyPr/>
          <a:lstStyle/>
          <a:p>
            <a:fld id="{79E6BBA7-545C-48A5-AEAB-8917EB9DEBB0}" type="slidenum">
              <a:rPr lang="en-US" smtClean="0"/>
              <a:t>6</a:t>
            </a:fld>
            <a:endParaRPr lang="en-US"/>
          </a:p>
        </p:txBody>
      </p:sp>
    </p:spTree>
    <p:extLst>
      <p:ext uri="{BB962C8B-B14F-4D97-AF65-F5344CB8AC3E}">
        <p14:creationId xmlns:p14="http://schemas.microsoft.com/office/powerpoint/2010/main" val="23217555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If no return is required to be filed, the election can be filed in the form of a statement with the IRS</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Can be a valuable tool to assist the executor/trustee to determine whether the income is best taxed to the trust or the beneficiary, including the impact of the NIIT</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CYA for trustee who forgot to make a distribution before year end.</a:t>
            </a: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r>
              <a:rPr lang="en-US" dirty="0">
                <a:latin typeface="Arial" pitchFamily="-64" charset="0"/>
                <a:ea typeface="ＭＳ Ｐゴシック" pitchFamily="-64" charset="-128"/>
              </a:rPr>
              <a:t>* Section 663(b)</a:t>
            </a: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65-Day Rule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81656BBF-1AC0-4FAE-A3E8-55B1D4B8EE20}"/>
              </a:ext>
            </a:extLst>
          </p:cNvPr>
          <p:cNvSpPr>
            <a:spLocks noGrp="1"/>
          </p:cNvSpPr>
          <p:nvPr>
            <p:ph type="sldNum" sz="quarter" idx="12"/>
          </p:nvPr>
        </p:nvSpPr>
        <p:spPr/>
        <p:txBody>
          <a:bodyPr/>
          <a:lstStyle/>
          <a:p>
            <a:fld id="{79E6BBA7-545C-48A5-AEAB-8917EB9DEBB0}" type="slidenum">
              <a:rPr lang="en-US" smtClean="0"/>
              <a:t>60</a:t>
            </a:fld>
            <a:endParaRPr lang="en-US"/>
          </a:p>
        </p:txBody>
      </p:sp>
    </p:spTree>
    <p:extLst>
      <p:ext uri="{BB962C8B-B14F-4D97-AF65-F5344CB8AC3E}">
        <p14:creationId xmlns:p14="http://schemas.microsoft.com/office/powerpoint/2010/main" val="2094559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General Rule: Amounts allowed under Sections 2053 and 2054 used to reduce the taxable estate may not also be taken as a deduction on the estate’s income tax return</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can be made to claim on fiduciary tax return and waive the deduction on the 706</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Makes sense if no taxable estate</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(statement detailing specific deductions and losses) must be filed in duplicate with the return on which they are being claimed</a:t>
            </a: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Deducting Administrative Expenses on Fiduciary Tax Return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88F36BFC-6D6A-45B6-8776-C455907A39FE}"/>
              </a:ext>
            </a:extLst>
          </p:cNvPr>
          <p:cNvSpPr>
            <a:spLocks noGrp="1"/>
          </p:cNvSpPr>
          <p:nvPr>
            <p:ph type="sldNum" sz="quarter" idx="12"/>
          </p:nvPr>
        </p:nvSpPr>
        <p:spPr/>
        <p:txBody>
          <a:bodyPr/>
          <a:lstStyle/>
          <a:p>
            <a:fld id="{79E6BBA7-545C-48A5-AEAB-8917EB9DEBB0}" type="slidenum">
              <a:rPr lang="en-US" smtClean="0"/>
              <a:t>61</a:t>
            </a:fld>
            <a:endParaRPr lang="en-US"/>
          </a:p>
        </p:txBody>
      </p:sp>
    </p:spTree>
    <p:extLst>
      <p:ext uri="{BB962C8B-B14F-4D97-AF65-F5344CB8AC3E}">
        <p14:creationId xmlns:p14="http://schemas.microsoft.com/office/powerpoint/2010/main" val="3874242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can cover all or a portion of the deductions paid</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can be made up until end of SOL.</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Taxes, interest, and business deductions at the time of death which are claims against the estate, can be deducted on BOTH 706 and 1041</a:t>
            </a: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r>
              <a:rPr lang="en-US" sz="1800" dirty="0">
                <a:solidFill>
                  <a:schemeClr val="bg1">
                    <a:lumMod val="50000"/>
                  </a:schemeClr>
                </a:solidFill>
                <a:sym typeface="Wingdings"/>
              </a:rPr>
              <a:t>Section 2053 (a)(2) relates to administrative expenses</a:t>
            </a:r>
          </a:p>
          <a:p>
            <a:pPr marL="0" lvl="1" indent="0">
              <a:buClr>
                <a:srgbClr val="840A4D"/>
              </a:buClr>
              <a:buNone/>
            </a:pPr>
            <a:r>
              <a:rPr lang="en-US" sz="1800" dirty="0">
                <a:solidFill>
                  <a:schemeClr val="bg1">
                    <a:lumMod val="50000"/>
                  </a:schemeClr>
                </a:solidFill>
                <a:sym typeface="Wingdings"/>
              </a:rPr>
              <a:t>Section 2054 relates to losses during administration </a:t>
            </a:r>
          </a:p>
          <a:p>
            <a:pPr marL="0" lvl="1" indent="0">
              <a:buClr>
                <a:srgbClr val="840A4D"/>
              </a:buClr>
              <a:buNone/>
            </a:pPr>
            <a:r>
              <a:rPr lang="en-US" sz="1800" dirty="0">
                <a:solidFill>
                  <a:schemeClr val="bg1">
                    <a:lumMod val="50000"/>
                  </a:schemeClr>
                </a:solidFill>
                <a:sym typeface="Wingdings"/>
              </a:rPr>
              <a:t>Section 642(g)</a:t>
            </a: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Deducting Administrative Expenses on Fiduciary Tax Return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1494BC33-EE08-473B-9851-1C473025E3BB}"/>
              </a:ext>
            </a:extLst>
          </p:cNvPr>
          <p:cNvSpPr>
            <a:spLocks noGrp="1"/>
          </p:cNvSpPr>
          <p:nvPr>
            <p:ph type="sldNum" sz="quarter" idx="12"/>
          </p:nvPr>
        </p:nvSpPr>
        <p:spPr/>
        <p:txBody>
          <a:bodyPr/>
          <a:lstStyle/>
          <a:p>
            <a:fld id="{79E6BBA7-545C-48A5-AEAB-8917EB9DEBB0}" type="slidenum">
              <a:rPr lang="en-US" smtClean="0"/>
              <a:t>62</a:t>
            </a:fld>
            <a:endParaRPr lang="en-US"/>
          </a:p>
        </p:txBody>
      </p:sp>
    </p:spTree>
    <p:extLst>
      <p:ext uri="{BB962C8B-B14F-4D97-AF65-F5344CB8AC3E}">
        <p14:creationId xmlns:p14="http://schemas.microsoft.com/office/powerpoint/2010/main" val="1729839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The refusal to accept or have power over property to which the individual is otherwise entitled</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Reasons to disclaim</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Avoid estate tax inclusion</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Avoid overfunding the marital trust</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To qualify for the marital deduction</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To qualify for the charitable deduction</a:t>
            </a:r>
          </a:p>
          <a:p>
            <a:pPr marL="228600" lvl="1" indent="-228600">
              <a:lnSpc>
                <a:spcPct val="110000"/>
              </a:lnSpc>
              <a:spcBef>
                <a:spcPts val="200"/>
              </a:spcBef>
              <a:spcAft>
                <a:spcPts val="400"/>
              </a:spcAft>
              <a:buClr>
                <a:srgbClr val="840A4D"/>
              </a:buClr>
              <a:buSzPct val="115000"/>
              <a:buFont typeface="Arial" panose="020B0604020202020204" pitchFamily="34" charset="0"/>
              <a:buChar char="•"/>
              <a:defRPr/>
            </a:pPr>
            <a:r>
              <a:rPr lang="en-US" b="1" dirty="0">
                <a:solidFill>
                  <a:schemeClr val="bg1">
                    <a:lumMod val="50000"/>
                  </a:schemeClr>
                </a:solidFill>
                <a:latin typeface="Calibri" pitchFamily="34" charset="0"/>
                <a:cs typeface="Calibri" pitchFamily="34" charset="0"/>
                <a:sym typeface="Wingdings"/>
              </a:rPr>
              <a:t>Must be a “qualified disclaimer”</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endParaRPr lang="en-US" sz="1800" dirty="0">
              <a:solidFill>
                <a:schemeClr val="bg1">
                  <a:lumMod val="50000"/>
                </a:schemeClr>
              </a:solidFill>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Disclaimers – Section 2518</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D22A5911-2CC9-4E89-A217-731E4CEEDEBA}"/>
              </a:ext>
            </a:extLst>
          </p:cNvPr>
          <p:cNvSpPr>
            <a:spLocks noGrp="1"/>
          </p:cNvSpPr>
          <p:nvPr>
            <p:ph type="sldNum" sz="quarter" idx="12"/>
          </p:nvPr>
        </p:nvSpPr>
        <p:spPr/>
        <p:txBody>
          <a:bodyPr/>
          <a:lstStyle/>
          <a:p>
            <a:fld id="{79E6BBA7-545C-48A5-AEAB-8917EB9DEBB0}" type="slidenum">
              <a:rPr lang="en-US" smtClean="0"/>
              <a:t>63</a:t>
            </a:fld>
            <a:endParaRPr lang="en-US"/>
          </a:p>
        </p:txBody>
      </p:sp>
    </p:spTree>
    <p:extLst>
      <p:ext uri="{BB962C8B-B14F-4D97-AF65-F5344CB8AC3E}">
        <p14:creationId xmlns:p14="http://schemas.microsoft.com/office/powerpoint/2010/main" val="33868129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Irrevocable and unqualified</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In writing and identifies property being disclaimed</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Signed by the </a:t>
            </a:r>
            <a:r>
              <a:rPr lang="en-US" sz="2000" b="1" dirty="0" err="1">
                <a:solidFill>
                  <a:schemeClr val="bg1">
                    <a:lumMod val="50000"/>
                  </a:schemeClr>
                </a:solidFill>
                <a:latin typeface="Calibri" pitchFamily="34" charset="0"/>
                <a:cs typeface="Calibri" pitchFamily="34" charset="0"/>
                <a:sym typeface="Wingdings"/>
              </a:rPr>
              <a:t>disclaimant</a:t>
            </a: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Delivered to the transferor not later than 9 months after the date creating the transfer occurs, or if under age 21, within 9 months after turning age 21</a:t>
            </a:r>
          </a:p>
          <a:p>
            <a:pPr marL="228600" indent="-228600">
              <a:spcBef>
                <a:spcPts val="200"/>
              </a:spcBef>
              <a:spcAft>
                <a:spcPts val="400"/>
              </a:spcAft>
              <a:buClr>
                <a:srgbClr val="840A4D"/>
              </a:buClr>
              <a:buSzPct val="115000"/>
            </a:pPr>
            <a:r>
              <a:rPr lang="en-US" sz="2000" b="1" dirty="0" err="1">
                <a:solidFill>
                  <a:schemeClr val="bg1">
                    <a:lumMod val="50000"/>
                  </a:schemeClr>
                </a:solidFill>
                <a:latin typeface="Calibri" pitchFamily="34" charset="0"/>
                <a:cs typeface="Calibri" pitchFamily="34" charset="0"/>
                <a:sym typeface="Wingdings"/>
              </a:rPr>
              <a:t>Disclaimant</a:t>
            </a:r>
            <a:r>
              <a:rPr lang="en-US" sz="2000" b="1" dirty="0">
                <a:solidFill>
                  <a:schemeClr val="bg1">
                    <a:lumMod val="50000"/>
                  </a:schemeClr>
                </a:solidFill>
                <a:latin typeface="Calibri" pitchFamily="34" charset="0"/>
                <a:cs typeface="Calibri" pitchFamily="34" charset="0"/>
                <a:sym typeface="Wingdings"/>
              </a:rPr>
              <a:t> must not have accepted the property or any of its benefits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Exception for surviving spouse – can disclaim to a trust in which she is a beneficiary (but not have the power to appoint the property)</a:t>
            </a:r>
          </a:p>
          <a:p>
            <a:pPr marL="228600" lvl="1" indent="-228600">
              <a:lnSpc>
                <a:spcPct val="110000"/>
              </a:lnSpc>
              <a:spcBef>
                <a:spcPts val="200"/>
              </a:spcBef>
              <a:spcAft>
                <a:spcPts val="400"/>
              </a:spcAft>
              <a:buClr>
                <a:srgbClr val="840A4D"/>
              </a:buClr>
              <a:buSzPct val="115000"/>
              <a:buFont typeface="Arial" panose="020B0604020202020204" pitchFamily="34" charset="0"/>
              <a:buChar char="•"/>
              <a:defRPr/>
            </a:pPr>
            <a:r>
              <a:rPr lang="en-US" b="1" dirty="0">
                <a:solidFill>
                  <a:schemeClr val="bg1">
                    <a:lumMod val="50000"/>
                  </a:schemeClr>
                </a:solidFill>
                <a:latin typeface="Calibri" pitchFamily="34" charset="0"/>
                <a:cs typeface="Calibri" pitchFamily="34" charset="0"/>
                <a:sym typeface="Wingdings"/>
              </a:rPr>
              <a:t>Property must pass without any direction on the part of the </a:t>
            </a:r>
            <a:r>
              <a:rPr lang="en-US" b="1" dirty="0" err="1">
                <a:solidFill>
                  <a:schemeClr val="bg1">
                    <a:lumMod val="50000"/>
                  </a:schemeClr>
                </a:solidFill>
                <a:latin typeface="Calibri" pitchFamily="34" charset="0"/>
                <a:cs typeface="Calibri" pitchFamily="34" charset="0"/>
                <a:sym typeface="Wingdings"/>
              </a:rPr>
              <a:t>disclaimant</a:t>
            </a:r>
            <a:endParaRPr lang="en-US" b="1" dirty="0">
              <a:solidFill>
                <a:schemeClr val="bg1">
                  <a:lumMod val="50000"/>
                </a:schemeClr>
              </a:solidFill>
              <a:latin typeface="Calibri" pitchFamily="34" charset="0"/>
              <a:cs typeface="Calibri" pitchFamily="34" charset="0"/>
              <a:sym typeface="Wingdings"/>
            </a:endParaRP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endParaRPr lang="en-US" sz="1800" dirty="0">
              <a:solidFill>
                <a:schemeClr val="bg1">
                  <a:lumMod val="50000"/>
                </a:schemeClr>
              </a:solidFill>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“Qualified Disclaimer”</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810408FF-9515-48D9-A304-41D4A0C97B85}"/>
              </a:ext>
            </a:extLst>
          </p:cNvPr>
          <p:cNvSpPr>
            <a:spLocks noGrp="1"/>
          </p:cNvSpPr>
          <p:nvPr>
            <p:ph type="sldNum" sz="quarter" idx="12"/>
          </p:nvPr>
        </p:nvSpPr>
        <p:spPr/>
        <p:txBody>
          <a:bodyPr/>
          <a:lstStyle/>
          <a:p>
            <a:fld id="{79E6BBA7-545C-48A5-AEAB-8917EB9DEBB0}" type="slidenum">
              <a:rPr lang="en-US" smtClean="0"/>
              <a:t>64</a:t>
            </a:fld>
            <a:endParaRPr lang="en-US"/>
          </a:p>
        </p:txBody>
      </p:sp>
    </p:spTree>
    <p:extLst>
      <p:ext uri="{BB962C8B-B14F-4D97-AF65-F5344CB8AC3E}">
        <p14:creationId xmlns:p14="http://schemas.microsoft.com/office/powerpoint/2010/main" val="1440956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General rule – disclaimer must be made within 9 months after the establishment of the joint tenancy</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Exception – joint bank and brokerage accounts – 9 months from date of decedent’s death with respect to the decedent’s contribution (Reg. 25-2518-2(c)(5), Ex. 12).</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In the case of joint tenancy which may be unilaterally severed, surviving tenant can disclaim one-half interest even if they provided all or just some of the consideration</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endParaRPr lang="en-US" sz="1800" dirty="0">
              <a:solidFill>
                <a:schemeClr val="bg1">
                  <a:lumMod val="50000"/>
                </a:schemeClr>
              </a:solidFill>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Disclaimers – Joint Tenancy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AF804193-9684-4435-8C79-834B014D1E29}"/>
              </a:ext>
            </a:extLst>
          </p:cNvPr>
          <p:cNvSpPr>
            <a:spLocks noGrp="1"/>
          </p:cNvSpPr>
          <p:nvPr>
            <p:ph type="sldNum" sz="quarter" idx="12"/>
          </p:nvPr>
        </p:nvSpPr>
        <p:spPr/>
        <p:txBody>
          <a:bodyPr/>
          <a:lstStyle/>
          <a:p>
            <a:fld id="{79E6BBA7-545C-48A5-AEAB-8917EB9DEBB0}" type="slidenum">
              <a:rPr lang="en-US" smtClean="0"/>
              <a:t>65</a:t>
            </a:fld>
            <a:endParaRPr lang="en-US"/>
          </a:p>
        </p:txBody>
      </p:sp>
    </p:spTree>
    <p:extLst>
      <p:ext uri="{BB962C8B-B14F-4D97-AF65-F5344CB8AC3E}">
        <p14:creationId xmlns:p14="http://schemas.microsoft.com/office/powerpoint/2010/main" val="1709603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lnSpcReduction="10000"/>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Executor or trustee may elect to treat any portion of an estimated tax made by the estate*/trust as a payment made by a beneficiary of the estate*/trust</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Treated as an estimated payment made by the beneficiary on January 15 of the following year (after the last day of the taxable year of the beneficiary)</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must be made on or before the 65th day after the close of the taxable year of the estate*/trust</a:t>
            </a: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r>
              <a:rPr lang="en-US" sz="2000" dirty="0">
                <a:solidFill>
                  <a:schemeClr val="bg1">
                    <a:lumMod val="50000"/>
                  </a:schemeClr>
                </a:solidFill>
                <a:latin typeface="Calibri" pitchFamily="34" charset="0"/>
                <a:cs typeface="Calibri" pitchFamily="34" charset="0"/>
                <a:sym typeface="Wingdings"/>
              </a:rPr>
              <a:t>*Only available to estate in its final year</a:t>
            </a:r>
          </a:p>
          <a:p>
            <a:pPr marL="0" indent="0">
              <a:spcBef>
                <a:spcPts val="200"/>
              </a:spcBef>
              <a:spcAft>
                <a:spcPts val="400"/>
              </a:spcAft>
              <a:buClr>
                <a:srgbClr val="840A4D"/>
              </a:buClr>
              <a:buSzPct val="115000"/>
              <a:buNone/>
            </a:pPr>
            <a:endParaRPr lang="en-US" sz="2000"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r>
              <a:rPr lang="en-US" sz="2000" dirty="0">
                <a:solidFill>
                  <a:schemeClr val="bg1">
                    <a:lumMod val="50000"/>
                  </a:schemeClr>
                </a:solidFill>
                <a:latin typeface="Calibri" pitchFamily="34" charset="0"/>
                <a:cs typeface="Calibri" pitchFamily="34" charset="0"/>
                <a:sym typeface="Wingdings"/>
              </a:rPr>
              <a:t>Section 643(g)</a:t>
            </a:r>
            <a:endParaRPr lang="en-US" sz="1800" dirty="0">
              <a:solidFill>
                <a:schemeClr val="bg1">
                  <a:lumMod val="50000"/>
                </a:schemeClr>
              </a:solidFill>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Allocation of Estimated Taxes to Beneficiaries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E3F0FEB1-C30C-442C-91E9-6489570E5FB0}"/>
              </a:ext>
            </a:extLst>
          </p:cNvPr>
          <p:cNvSpPr>
            <a:spLocks noGrp="1"/>
          </p:cNvSpPr>
          <p:nvPr>
            <p:ph type="sldNum" sz="quarter" idx="12"/>
          </p:nvPr>
        </p:nvSpPr>
        <p:spPr/>
        <p:txBody>
          <a:bodyPr/>
          <a:lstStyle/>
          <a:p>
            <a:fld id="{79E6BBA7-545C-48A5-AEAB-8917EB9DEBB0}" type="slidenum">
              <a:rPr lang="en-US" smtClean="0"/>
              <a:t>66</a:t>
            </a:fld>
            <a:endParaRPr lang="en-US"/>
          </a:p>
        </p:txBody>
      </p:sp>
    </p:spTree>
    <p:extLst>
      <p:ext uri="{BB962C8B-B14F-4D97-AF65-F5344CB8AC3E}">
        <p14:creationId xmlns:p14="http://schemas.microsoft.com/office/powerpoint/2010/main" val="3764537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With regard to amounts paid or permanently set aside for a charitable purpose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If a charitable contribution is paid after the close of the tax year, but before the close of the following tax year,</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Trust or estate can elect to treat the contribution as paid in the proceeding year</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Election must be made by filing a statement (See. Reg. Section 1.642(c)-1(b)(3) for details of statement) with tax return for which deduction is being claimed</a:t>
            </a: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Treatment of Charitable Contributions Made In Succeeding Tax Year</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C8287FB4-BAD9-4DA2-AB43-CF1EBE8794DA}"/>
              </a:ext>
            </a:extLst>
          </p:cNvPr>
          <p:cNvSpPr>
            <a:spLocks noGrp="1"/>
          </p:cNvSpPr>
          <p:nvPr>
            <p:ph type="sldNum" sz="quarter" idx="12"/>
          </p:nvPr>
        </p:nvSpPr>
        <p:spPr/>
        <p:txBody>
          <a:bodyPr/>
          <a:lstStyle/>
          <a:p>
            <a:fld id="{79E6BBA7-545C-48A5-AEAB-8917EB9DEBB0}" type="slidenum">
              <a:rPr lang="en-US" smtClean="0"/>
              <a:t>67</a:t>
            </a:fld>
            <a:endParaRPr lang="en-US"/>
          </a:p>
        </p:txBody>
      </p:sp>
    </p:spTree>
    <p:extLst>
      <p:ext uri="{BB962C8B-B14F-4D97-AF65-F5344CB8AC3E}">
        <p14:creationId xmlns:p14="http://schemas.microsoft.com/office/powerpoint/2010/main" val="33091657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can be made up until the due date, including extension, of the succeeding year’s tax return</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Can be made on an amended return if within above time frame</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After which, the election is irrevocable without IRS consent</a:t>
            </a: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r>
              <a:rPr lang="en-US" sz="2000" dirty="0">
                <a:solidFill>
                  <a:schemeClr val="bg1">
                    <a:lumMod val="50000"/>
                  </a:schemeClr>
                </a:solidFill>
                <a:latin typeface="Calibri" pitchFamily="34" charset="0"/>
                <a:cs typeface="Calibri" pitchFamily="34" charset="0"/>
                <a:sym typeface="Wingdings"/>
              </a:rPr>
              <a:t>Section 642(c)(1); Reg. Section 1.642(c)-1(b)</a:t>
            </a: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Treatment of Charitable Contributions Made In Succeeding Tax Year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1F0CC0F4-BFA3-4928-B326-6170E8F9E909}"/>
              </a:ext>
            </a:extLst>
          </p:cNvPr>
          <p:cNvSpPr>
            <a:spLocks noGrp="1"/>
          </p:cNvSpPr>
          <p:nvPr>
            <p:ph type="sldNum" sz="quarter" idx="12"/>
          </p:nvPr>
        </p:nvSpPr>
        <p:spPr/>
        <p:txBody>
          <a:bodyPr/>
          <a:lstStyle/>
          <a:p>
            <a:fld id="{79E6BBA7-545C-48A5-AEAB-8917EB9DEBB0}" type="slidenum">
              <a:rPr lang="en-US" smtClean="0"/>
              <a:t>68</a:t>
            </a:fld>
            <a:endParaRPr lang="en-US"/>
          </a:p>
        </p:txBody>
      </p:sp>
    </p:spTree>
    <p:extLst>
      <p:ext uri="{BB962C8B-B14F-4D97-AF65-F5344CB8AC3E}">
        <p14:creationId xmlns:p14="http://schemas.microsoft.com/office/powerpoint/2010/main" val="42378734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fontScale="85000" lnSpcReduction="20000"/>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Applies when tier-two distributions are made</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Trustee elects to treat the in-kind distribution as a taxable event</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can be made on a timely filed return, including extension</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Result </a:t>
            </a:r>
          </a:p>
          <a:p>
            <a:pPr marL="682625" lvl="1" indent="-273050">
              <a:lnSpc>
                <a:spcPct val="130000"/>
              </a:lnSpc>
              <a:spcBef>
                <a:spcPts val="300"/>
              </a:spcBef>
              <a:spcAft>
                <a:spcPts val="500"/>
              </a:spcAft>
              <a:buClr>
                <a:srgbClr val="840A4D"/>
              </a:buClr>
              <a:buSzPct val="80000"/>
              <a:buFont typeface="Courier New" panose="02070309020205020404" pitchFamily="49" charset="0"/>
              <a:buChar char="o"/>
              <a:defRPr/>
            </a:pPr>
            <a:r>
              <a:rPr lang="en-US" sz="1900" dirty="0">
                <a:solidFill>
                  <a:schemeClr val="bg1">
                    <a:lumMod val="50000"/>
                  </a:schemeClr>
                </a:solidFill>
                <a:sym typeface="Wingdings"/>
              </a:rPr>
              <a:t>Can change the character of trust’s taxable income from ordinary to capital</a:t>
            </a:r>
          </a:p>
          <a:p>
            <a:pPr marL="682625" lvl="1" indent="-273050">
              <a:lnSpc>
                <a:spcPct val="130000"/>
              </a:lnSpc>
              <a:spcBef>
                <a:spcPts val="300"/>
              </a:spcBef>
              <a:spcAft>
                <a:spcPts val="500"/>
              </a:spcAft>
              <a:buClr>
                <a:srgbClr val="840A4D"/>
              </a:buClr>
              <a:buSzPct val="80000"/>
              <a:buFont typeface="Courier New" panose="02070309020205020404" pitchFamily="49" charset="0"/>
              <a:buChar char="o"/>
              <a:defRPr/>
            </a:pPr>
            <a:r>
              <a:rPr lang="en-US" sz="1900" dirty="0">
                <a:solidFill>
                  <a:schemeClr val="bg1">
                    <a:lumMod val="50000"/>
                  </a:schemeClr>
                </a:solidFill>
                <a:sym typeface="Wingdings"/>
              </a:rPr>
              <a:t>Can provide beneficiary with a higher basis in the distributed asset</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However – beneficiary is picking up additional income</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Circumstances will dictate if making the election is beneficial</a:t>
            </a: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r>
              <a:rPr lang="en-US" sz="2000" dirty="0">
                <a:solidFill>
                  <a:schemeClr val="bg1">
                    <a:lumMod val="50000"/>
                  </a:schemeClr>
                </a:solidFill>
                <a:latin typeface="Calibri" pitchFamily="34" charset="0"/>
                <a:cs typeface="Calibri" pitchFamily="34" charset="0"/>
                <a:sym typeface="Wingdings"/>
              </a:rPr>
              <a:t>Section 643(e)(3)</a:t>
            </a: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Recognition of Gain Upon Distribution of In-Kind Property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27256F7D-AAE1-4FE5-8691-7AD87B84A96E}"/>
              </a:ext>
            </a:extLst>
          </p:cNvPr>
          <p:cNvSpPr>
            <a:spLocks noGrp="1"/>
          </p:cNvSpPr>
          <p:nvPr>
            <p:ph type="sldNum" sz="quarter" idx="12"/>
          </p:nvPr>
        </p:nvSpPr>
        <p:spPr/>
        <p:txBody>
          <a:bodyPr/>
          <a:lstStyle/>
          <a:p>
            <a:fld id="{79E6BBA7-545C-48A5-AEAB-8917EB9DEBB0}" type="slidenum">
              <a:rPr lang="en-US" smtClean="0"/>
              <a:t>69</a:t>
            </a:fld>
            <a:endParaRPr lang="en-US"/>
          </a:p>
        </p:txBody>
      </p:sp>
    </p:spTree>
    <p:extLst>
      <p:ext uri="{BB962C8B-B14F-4D97-AF65-F5344CB8AC3E}">
        <p14:creationId xmlns:p14="http://schemas.microsoft.com/office/powerpoint/2010/main" val="4097311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11430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3400" y="1396879"/>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Closely held business/farming operations</a:t>
            </a:r>
          </a:p>
          <a:p>
            <a:pPr marL="228600" indent="-228600">
              <a:spcBef>
                <a:spcPts val="200"/>
              </a:spcBef>
              <a:spcAft>
                <a:spcPts val="400"/>
              </a:spcAft>
              <a:buClr>
                <a:srgbClr val="840A4D"/>
              </a:buClr>
              <a:buSzPct val="115000"/>
            </a:pPr>
            <a:r>
              <a:rPr lang="en-US" sz="2000" dirty="0">
                <a:solidFill>
                  <a:schemeClr val="bg1">
                    <a:lumMod val="50000"/>
                  </a:schemeClr>
                </a:solidFill>
              </a:rPr>
              <a:t>Provide for future education needs </a:t>
            </a:r>
          </a:p>
          <a:p>
            <a:pPr marL="228600" indent="-228600">
              <a:spcBef>
                <a:spcPts val="200"/>
              </a:spcBef>
              <a:spcAft>
                <a:spcPts val="400"/>
              </a:spcAft>
              <a:buClr>
                <a:srgbClr val="840A4D"/>
              </a:buClr>
              <a:buSzPct val="115000"/>
            </a:pPr>
            <a:r>
              <a:rPr lang="en-US" sz="2000" dirty="0">
                <a:solidFill>
                  <a:schemeClr val="bg1">
                    <a:lumMod val="50000"/>
                  </a:schemeClr>
                </a:solidFill>
              </a:rPr>
              <a:t>Charitable intent</a:t>
            </a:r>
          </a:p>
          <a:p>
            <a:pPr marL="228600" indent="-228600">
              <a:spcBef>
                <a:spcPts val="200"/>
              </a:spcBef>
              <a:spcAft>
                <a:spcPts val="400"/>
              </a:spcAft>
              <a:buClr>
                <a:srgbClr val="840A4D"/>
              </a:buClr>
              <a:buSzPct val="115000"/>
            </a:pPr>
            <a:r>
              <a:rPr lang="en-US" sz="2000" dirty="0">
                <a:solidFill>
                  <a:schemeClr val="bg1">
                    <a:lumMod val="50000"/>
                  </a:schemeClr>
                </a:solidFill>
              </a:rPr>
              <a:t>Family dynamics (potential divorce, drug addiction)</a:t>
            </a:r>
          </a:p>
          <a:p>
            <a:pPr marL="228600" indent="-228600">
              <a:spcBef>
                <a:spcPts val="200"/>
              </a:spcBef>
              <a:spcAft>
                <a:spcPts val="400"/>
              </a:spcAft>
              <a:buClr>
                <a:srgbClr val="840A4D"/>
              </a:buClr>
              <a:buSzPct val="115000"/>
            </a:pPr>
            <a:r>
              <a:rPr lang="en-US" sz="2000" dirty="0">
                <a:solidFill>
                  <a:schemeClr val="bg1">
                    <a:lumMod val="50000"/>
                  </a:schemeClr>
                </a:solidFill>
              </a:rPr>
              <a:t>Valuation issues</a:t>
            </a:r>
          </a:p>
          <a:p>
            <a:pPr marL="228600" indent="-228600">
              <a:spcBef>
                <a:spcPts val="200"/>
              </a:spcBef>
              <a:spcAft>
                <a:spcPts val="400"/>
              </a:spcAft>
              <a:buClr>
                <a:srgbClr val="840A4D"/>
              </a:buClr>
              <a:buSzPct val="115000"/>
            </a:pPr>
            <a:r>
              <a:rPr lang="en-US" sz="2000" dirty="0">
                <a:solidFill>
                  <a:schemeClr val="bg1">
                    <a:lumMod val="50000"/>
                  </a:schemeClr>
                </a:solidFill>
              </a:rPr>
              <a:t>Disposition of tangible personal property</a:t>
            </a:r>
          </a:p>
          <a:p>
            <a:pPr marL="228600" indent="-228600">
              <a:spcBef>
                <a:spcPts val="200"/>
              </a:spcBef>
              <a:spcAft>
                <a:spcPts val="400"/>
              </a:spcAft>
              <a:buClr>
                <a:srgbClr val="840A4D"/>
              </a:buClr>
              <a:buSzPct val="115000"/>
            </a:pPr>
            <a:r>
              <a:rPr lang="en-US" sz="2000" dirty="0">
                <a:solidFill>
                  <a:schemeClr val="bg1">
                    <a:lumMod val="50000"/>
                  </a:schemeClr>
                </a:solidFill>
              </a:rPr>
              <a:t>Dictate how YOU want to dispose of your estate</a:t>
            </a:r>
          </a:p>
          <a:p>
            <a:pPr marL="228600" indent="-228600">
              <a:spcBef>
                <a:spcPts val="200"/>
              </a:spcBef>
              <a:spcAft>
                <a:spcPts val="400"/>
              </a:spcAft>
              <a:buClr>
                <a:srgbClr val="840A4D"/>
              </a:buClr>
              <a:buSzPct val="115000"/>
            </a:pPr>
            <a:r>
              <a:rPr lang="en-US" sz="2000" dirty="0">
                <a:solidFill>
                  <a:schemeClr val="bg1">
                    <a:lumMod val="50000"/>
                  </a:schemeClr>
                </a:solidFill>
              </a:rPr>
              <a:t>Planning for pets</a:t>
            </a:r>
          </a:p>
          <a:p>
            <a:pPr marL="274320" lvl="1" indent="0">
              <a:buClr>
                <a:srgbClr val="840A4D"/>
              </a:buClr>
              <a:buNone/>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a:solidFill>
                  <a:srgbClr val="840A4D"/>
                </a:solidFill>
                <a:latin typeface="Garamond" panose="02020404030301010803" pitchFamily="18" charset="0"/>
              </a:rPr>
              <a:t>Reasons Why Estate Planning is Critical for the </a:t>
            </a:r>
          </a:p>
          <a:p>
            <a:pPr algn="l"/>
            <a:r>
              <a:rPr lang="en-US" sz="2600" b="1" dirty="0">
                <a:solidFill>
                  <a:srgbClr val="840A4D"/>
                </a:solidFill>
                <a:latin typeface="Garamond" panose="02020404030301010803" pitchFamily="18" charset="0"/>
              </a:rPr>
              <a:t>Modest Estate Owner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58C000BC-224F-488A-93EB-B75FF3449BDF}"/>
              </a:ext>
            </a:extLst>
          </p:cNvPr>
          <p:cNvSpPr>
            <a:spLocks noGrp="1"/>
          </p:cNvSpPr>
          <p:nvPr>
            <p:ph type="sldNum" sz="quarter" idx="12"/>
          </p:nvPr>
        </p:nvSpPr>
        <p:spPr/>
        <p:txBody>
          <a:bodyPr/>
          <a:lstStyle/>
          <a:p>
            <a:fld id="{79E6BBA7-545C-48A5-AEAB-8917EB9DEBB0}" type="slidenum">
              <a:rPr lang="en-US" smtClean="0"/>
              <a:t>7</a:t>
            </a:fld>
            <a:endParaRPr lang="en-US"/>
          </a:p>
        </p:txBody>
      </p:sp>
    </p:spTree>
    <p:extLst>
      <p:ext uri="{BB962C8B-B14F-4D97-AF65-F5344CB8AC3E}">
        <p14:creationId xmlns:p14="http://schemas.microsoft.com/office/powerpoint/2010/main" val="1100461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Request for Prompt Assessment</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Request for Discharge of Personal Liability of Trustee</a:t>
            </a: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Other Elections – Fiduciary Taxes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6C1EA8E8-AF37-4763-B40E-DB72E9234F70}"/>
              </a:ext>
            </a:extLst>
          </p:cNvPr>
          <p:cNvSpPr>
            <a:spLocks noGrp="1"/>
          </p:cNvSpPr>
          <p:nvPr>
            <p:ph type="sldNum" sz="quarter" idx="12"/>
          </p:nvPr>
        </p:nvSpPr>
        <p:spPr/>
        <p:txBody>
          <a:bodyPr/>
          <a:lstStyle/>
          <a:p>
            <a:fld id="{79E6BBA7-545C-48A5-AEAB-8917EB9DEBB0}" type="slidenum">
              <a:rPr lang="en-US" smtClean="0"/>
              <a:t>70</a:t>
            </a:fld>
            <a:endParaRPr lang="en-US"/>
          </a:p>
        </p:txBody>
      </p:sp>
    </p:spTree>
    <p:extLst>
      <p:ext uri="{BB962C8B-B14F-4D97-AF65-F5344CB8AC3E}">
        <p14:creationId xmlns:p14="http://schemas.microsoft.com/office/powerpoint/2010/main" val="13462938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p:cNvSpPr>
            <a:spLocks noGrp="1"/>
          </p:cNvSpPr>
          <p:nvPr>
            <p:ph sz="half" idx="2"/>
          </p:nvPr>
        </p:nvSpPr>
        <p:spPr>
          <a:xfrm>
            <a:off x="352424" y="1266868"/>
            <a:ext cx="7772400" cy="4295731"/>
          </a:xfrm>
        </p:spPr>
        <p:txBody>
          <a:bodyPr>
            <a:normAutofit/>
          </a:bodyPr>
          <a:lstStyle/>
          <a:p>
            <a:pPr marL="228600" indent="-228600">
              <a:spcBef>
                <a:spcPts val="300"/>
              </a:spcBef>
              <a:spcAft>
                <a:spcPts val="500"/>
              </a:spcAft>
              <a:buClr>
                <a:srgbClr val="840A4D"/>
              </a:buClr>
            </a:pPr>
            <a:endParaRPr lang="en-US" sz="2000" dirty="0">
              <a:solidFill>
                <a:schemeClr val="bg1">
                  <a:lumMod val="50000"/>
                </a:schemeClr>
              </a:solidFill>
            </a:endParaRPr>
          </a:p>
          <a:p>
            <a:pPr marL="457200" lvl="1" indent="0">
              <a:buClr>
                <a:srgbClr val="840A4D"/>
              </a:buClr>
              <a:buNone/>
            </a:pPr>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80808"/>
                </a:solidFill>
                <a:effectLst/>
                <a:uLnTx/>
                <a:uFillTx/>
                <a:latin typeface="Calibri"/>
                <a:ea typeface="+mn-ea"/>
                <a:cs typeface="+mn-cs"/>
              </a:rPr>
              <a:t>Copyright © 2018 Belfint, Lyons &amp; Shuman, P.A.</a:t>
            </a:r>
            <a:endParaRPr kumimoji="0" lang="en-US" sz="1000" b="0" i="0" u="none" strike="noStrike" kern="1200" cap="none" spc="0" normalizeH="0" baseline="0" noProof="0" dirty="0">
              <a:ln>
                <a:noFill/>
              </a:ln>
              <a:solidFill>
                <a:srgbClr val="080808"/>
              </a:solidFill>
              <a:effectLst/>
              <a:uLnTx/>
              <a:uFillTx/>
              <a:latin typeface="Calibri"/>
              <a:ea typeface="+mn-ea"/>
              <a:cs typeface="+mn-cs"/>
            </a:endParaRPr>
          </a:p>
        </p:txBody>
      </p:sp>
      <p:sp>
        <p:nvSpPr>
          <p:cNvPr id="12" name="Title 4"/>
          <p:cNvSpPr>
            <a:spLocks noGrp="1"/>
          </p:cNvSpPr>
          <p:nvPr>
            <p:ph type="title"/>
          </p:nvPr>
        </p:nvSpPr>
        <p:spPr>
          <a:xfrm>
            <a:off x="342900" y="2133600"/>
            <a:ext cx="8458200" cy="1143000"/>
          </a:xfrm>
        </p:spPr>
        <p:txBody>
          <a:bodyPr>
            <a:normAutofit/>
          </a:bodyPr>
          <a:lstStyle/>
          <a:p>
            <a:pPr algn="ctr"/>
            <a:r>
              <a:rPr lang="en-US" sz="5000" b="1" dirty="0">
                <a:latin typeface="Garamond" panose="02020404030301010803" pitchFamily="18" charset="0"/>
              </a:rPr>
              <a:t>Business-Related Elections</a:t>
            </a:r>
          </a:p>
        </p:txBody>
      </p:sp>
      <p:sp>
        <p:nvSpPr>
          <p:cNvPr id="4" name="Slide Number Placeholder 3">
            <a:extLst>
              <a:ext uri="{FF2B5EF4-FFF2-40B4-BE49-F238E27FC236}">
                <a16:creationId xmlns:a16="http://schemas.microsoft.com/office/drawing/2014/main" id="{E1E2CEB8-1376-4C2A-9F66-58C08BF94A44}"/>
              </a:ext>
            </a:extLst>
          </p:cNvPr>
          <p:cNvSpPr>
            <a:spLocks noGrp="1"/>
          </p:cNvSpPr>
          <p:nvPr>
            <p:ph type="sldNum" sz="quarter" idx="12"/>
          </p:nvPr>
        </p:nvSpPr>
        <p:spPr/>
        <p:txBody>
          <a:bodyPr/>
          <a:lstStyle/>
          <a:p>
            <a:fld id="{2E585D58-C48C-4C48-BF75-6DD20409C896}" type="slidenum">
              <a:rPr lang="en-US" smtClean="0"/>
              <a:t>71</a:t>
            </a:fld>
            <a:endParaRPr lang="en-US"/>
          </a:p>
        </p:txBody>
      </p:sp>
    </p:spTree>
    <p:extLst>
      <p:ext uri="{BB962C8B-B14F-4D97-AF65-F5344CB8AC3E}">
        <p14:creationId xmlns:p14="http://schemas.microsoft.com/office/powerpoint/2010/main" val="2439497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Section 754 election allows step-up in basis to be assigned to assets inside of partnership</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The election can ONLY be made by the partnership</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May create a new qualified asset for purposes of Section 199A deduction</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Election must be made on a timely filed partnership return, including extensions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Attach to the partnership return for the year of the partner’s death</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Once made, the election can only be revoked with the consent of the IRS and is effective for all subsequent years, until revoked</a:t>
            </a:r>
          </a:p>
          <a:p>
            <a:pPr marL="409575" lvl="1" indent="0">
              <a:lnSpc>
                <a:spcPct val="110000"/>
              </a:lnSpc>
              <a:spcBef>
                <a:spcPts val="300"/>
              </a:spcBef>
              <a:spcAft>
                <a:spcPts val="500"/>
              </a:spcAft>
              <a:buClr>
                <a:srgbClr val="840A4D"/>
              </a:buClr>
              <a:buSzPct val="80000"/>
              <a:buNone/>
              <a:defRPr/>
            </a:pPr>
            <a:endParaRPr lang="en-US" sz="1600" dirty="0">
              <a:solidFill>
                <a:schemeClr val="bg1">
                  <a:lumMod val="50000"/>
                </a:schemeClr>
              </a:solidFill>
              <a:sym typeface="Wingdings"/>
            </a:endParaRP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endParaRPr lang="en-US" sz="1600" dirty="0">
              <a:solidFill>
                <a:schemeClr val="bg1">
                  <a:lumMod val="50000"/>
                </a:schemeClr>
              </a:solidFill>
              <a:sym typeface="Wingdings"/>
            </a:endParaRPr>
          </a:p>
          <a:p>
            <a:pPr marL="409575" lvl="1" indent="0">
              <a:lnSpc>
                <a:spcPct val="110000"/>
              </a:lnSpc>
              <a:spcBef>
                <a:spcPts val="300"/>
              </a:spcBef>
              <a:spcAft>
                <a:spcPts val="500"/>
              </a:spcAft>
              <a:buClr>
                <a:srgbClr val="840A4D"/>
              </a:buClr>
              <a:buSzPct val="80000"/>
              <a:buNone/>
              <a:defRPr/>
            </a:pPr>
            <a:r>
              <a:rPr lang="en-US" sz="1600" dirty="0">
                <a:solidFill>
                  <a:schemeClr val="bg1">
                    <a:lumMod val="50000"/>
                  </a:schemeClr>
                </a:solidFill>
                <a:sym typeface="Wingdings"/>
              </a:rPr>
              <a:t>	</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endParaRPr lang="en-US" sz="1600" dirty="0">
              <a:solidFill>
                <a:schemeClr val="bg1">
                  <a:lumMod val="50000"/>
                </a:schemeClr>
              </a:solidFill>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Partnerships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C0FEC14F-24D0-41D7-B412-16BF1B8C8199}"/>
              </a:ext>
            </a:extLst>
          </p:cNvPr>
          <p:cNvSpPr>
            <a:spLocks noGrp="1"/>
          </p:cNvSpPr>
          <p:nvPr>
            <p:ph type="sldNum" sz="quarter" idx="12"/>
          </p:nvPr>
        </p:nvSpPr>
        <p:spPr/>
        <p:txBody>
          <a:bodyPr/>
          <a:lstStyle/>
          <a:p>
            <a:fld id="{79E6BBA7-545C-48A5-AEAB-8917EB9DEBB0}" type="slidenum">
              <a:rPr lang="en-US" smtClean="0"/>
              <a:t>72</a:t>
            </a:fld>
            <a:endParaRPr lang="en-US"/>
          </a:p>
        </p:txBody>
      </p:sp>
    </p:spTree>
    <p:extLst>
      <p:ext uri="{BB962C8B-B14F-4D97-AF65-F5344CB8AC3E}">
        <p14:creationId xmlns:p14="http://schemas.microsoft.com/office/powerpoint/2010/main" val="4065405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Section 732(d)</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Similar to Section 754, but made by estate</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Applies to property distributed to the estate within 2-years of the partner’s death</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Property receives a date-of-death basis step-up</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May be a viable alternative if partnership is not willing to make a 754 election, since it does not affect the partnership or remaining partners</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Note: Negative capital accounts disappear at death, avoiding phantom income</a:t>
            </a: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Partnerships - Continued</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008337F5-BB0C-4407-831D-0F2C89D3D6C8}"/>
              </a:ext>
            </a:extLst>
          </p:cNvPr>
          <p:cNvSpPr>
            <a:spLocks noGrp="1"/>
          </p:cNvSpPr>
          <p:nvPr>
            <p:ph type="sldNum" sz="quarter" idx="12"/>
          </p:nvPr>
        </p:nvSpPr>
        <p:spPr/>
        <p:txBody>
          <a:bodyPr/>
          <a:lstStyle/>
          <a:p>
            <a:fld id="{79E6BBA7-545C-48A5-AEAB-8917EB9DEBB0}" type="slidenum">
              <a:rPr lang="en-US" smtClean="0"/>
              <a:t>73</a:t>
            </a:fld>
            <a:endParaRPr lang="en-US"/>
          </a:p>
        </p:txBody>
      </p:sp>
    </p:spTree>
    <p:extLst>
      <p:ext uri="{BB962C8B-B14F-4D97-AF65-F5344CB8AC3E}">
        <p14:creationId xmlns:p14="http://schemas.microsoft.com/office/powerpoint/2010/main" val="925703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General Rules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Estate can own S Corporate stock indefinitely</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Only certain trusts can own S Corp stock</a:t>
            </a:r>
          </a:p>
          <a:p>
            <a:pPr marL="1082675" lvl="2"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400" dirty="0" err="1">
                <a:solidFill>
                  <a:schemeClr val="bg1">
                    <a:lumMod val="50000"/>
                  </a:schemeClr>
                </a:solidFill>
                <a:sym typeface="Wingdings"/>
              </a:rPr>
              <a:t>Testimentary</a:t>
            </a:r>
            <a:r>
              <a:rPr lang="en-US" sz="1400" dirty="0">
                <a:solidFill>
                  <a:schemeClr val="bg1">
                    <a:lumMod val="50000"/>
                  </a:schemeClr>
                </a:solidFill>
                <a:sym typeface="Wingdings"/>
              </a:rPr>
              <a:t> trust can only own S Corp stock for 2-years</a:t>
            </a:r>
          </a:p>
          <a:p>
            <a:pPr marL="1082675" lvl="2"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400" dirty="0">
                <a:solidFill>
                  <a:schemeClr val="bg1">
                    <a:lumMod val="50000"/>
                  </a:schemeClr>
                </a:solidFill>
                <a:sym typeface="Wingdings"/>
              </a:rPr>
              <a:t>Exception – QSST and ESBT</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Estate is the owner, not the beneficiaries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Beneficiaries, if otherwise ineligible shareholders, do not negate S status</a:t>
            </a:r>
          </a:p>
          <a:p>
            <a:pPr marL="228600" lvl="1" indent="-228600">
              <a:lnSpc>
                <a:spcPct val="110000"/>
              </a:lnSpc>
              <a:spcBef>
                <a:spcPts val="200"/>
              </a:spcBef>
              <a:spcAft>
                <a:spcPts val="400"/>
              </a:spcAft>
              <a:buClr>
                <a:srgbClr val="840A4D"/>
              </a:buClr>
              <a:buSzPct val="115000"/>
              <a:buFont typeface="Arial" panose="020B0604020202020204" pitchFamily="34" charset="0"/>
              <a:buChar char="•"/>
              <a:defRPr/>
            </a:pPr>
            <a:r>
              <a:rPr lang="en-US" b="1" dirty="0">
                <a:solidFill>
                  <a:schemeClr val="bg1">
                    <a:lumMod val="50000"/>
                  </a:schemeClr>
                </a:solidFill>
                <a:latin typeface="Calibri" pitchFamily="34" charset="0"/>
                <a:cs typeface="Calibri" pitchFamily="34" charset="0"/>
                <a:sym typeface="Wingdings"/>
              </a:rPr>
              <a:t>Estate can join in election to elect or terminate S status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Can defer income to beneficiaries if estate is on a fiscal year</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If terminating S election, income is allocated between C Corp and S Corp short years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endParaRPr lang="en-US" sz="1600" dirty="0">
              <a:solidFill>
                <a:schemeClr val="bg1">
                  <a:lumMod val="50000"/>
                </a:schemeClr>
              </a:solidFill>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Estate as Shareholder of S Corporation</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D9248862-9BFB-4C9B-B0B9-9E86AB1FFAB0}"/>
              </a:ext>
            </a:extLst>
          </p:cNvPr>
          <p:cNvSpPr>
            <a:spLocks noGrp="1"/>
          </p:cNvSpPr>
          <p:nvPr>
            <p:ph type="sldNum" sz="quarter" idx="12"/>
          </p:nvPr>
        </p:nvSpPr>
        <p:spPr/>
        <p:txBody>
          <a:bodyPr/>
          <a:lstStyle/>
          <a:p>
            <a:fld id="{79E6BBA7-545C-48A5-AEAB-8917EB9DEBB0}" type="slidenum">
              <a:rPr lang="en-US" smtClean="0"/>
              <a:t>74</a:t>
            </a:fld>
            <a:endParaRPr lang="en-US"/>
          </a:p>
        </p:txBody>
      </p:sp>
    </p:spTree>
    <p:extLst>
      <p:ext uri="{BB962C8B-B14F-4D97-AF65-F5344CB8AC3E}">
        <p14:creationId xmlns:p14="http://schemas.microsoft.com/office/powerpoint/2010/main" val="38958418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Requirements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Trust can  only (and is required to) distribute all income annually to only one (1) beneficiary, who must be a U.S. citizen or resident</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Only the income beneficiary can receive principal distributions</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The income beneficiary’s interest must terminate upon the earlier of the death of the income beneficiary or the termination of the trust</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Upon termination, all trust assets go to the income beneficiary</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The income beneficiary must elect to be treated as the owner of that portion of the trust consisting of the S Corporation stock</a:t>
            </a:r>
          </a:p>
          <a:p>
            <a:pPr marL="682625" lvl="1" indent="-273050">
              <a:lnSpc>
                <a:spcPct val="110000"/>
              </a:lnSpc>
              <a:spcBef>
                <a:spcPts val="300"/>
              </a:spcBef>
              <a:spcAft>
                <a:spcPts val="500"/>
              </a:spcAft>
              <a:buClr>
                <a:srgbClr val="840A4D"/>
              </a:buClr>
              <a:buSzPct val="80000"/>
              <a:buFont typeface="Courier New" panose="02070309020205020404" pitchFamily="49" charset="0"/>
              <a:buChar char="o"/>
              <a:defRPr/>
            </a:pPr>
            <a:r>
              <a:rPr lang="en-US" sz="1600" dirty="0">
                <a:solidFill>
                  <a:schemeClr val="bg1">
                    <a:lumMod val="50000"/>
                  </a:schemeClr>
                </a:solidFill>
                <a:sym typeface="Wingdings"/>
              </a:rPr>
              <a:t>QSST status terminates at the time any of the above requirements are not satisfied</a:t>
            </a:r>
          </a:p>
          <a:p>
            <a:pPr marL="409575" lvl="1" indent="0">
              <a:lnSpc>
                <a:spcPct val="110000"/>
              </a:lnSpc>
              <a:spcBef>
                <a:spcPts val="300"/>
              </a:spcBef>
              <a:spcAft>
                <a:spcPts val="500"/>
              </a:spcAft>
              <a:buClr>
                <a:srgbClr val="840A4D"/>
              </a:buClr>
              <a:buSzPct val="80000"/>
              <a:buNone/>
              <a:defRPr/>
            </a:pPr>
            <a:endParaRPr lang="en-US" sz="1600" dirty="0">
              <a:solidFill>
                <a:schemeClr val="bg1">
                  <a:lumMod val="50000"/>
                </a:schemeClr>
              </a:solidFill>
              <a:sym typeface="Wingdings"/>
            </a:endParaRPr>
          </a:p>
          <a:p>
            <a:pPr marL="0" lvl="1" indent="0">
              <a:lnSpc>
                <a:spcPct val="110000"/>
              </a:lnSpc>
              <a:spcBef>
                <a:spcPts val="300"/>
              </a:spcBef>
              <a:spcAft>
                <a:spcPts val="500"/>
              </a:spcAft>
              <a:buClr>
                <a:srgbClr val="840A4D"/>
              </a:buClr>
              <a:buSzPct val="80000"/>
              <a:buNone/>
              <a:defRPr/>
            </a:pPr>
            <a:r>
              <a:rPr lang="en-US" sz="1600" dirty="0">
                <a:solidFill>
                  <a:schemeClr val="bg1">
                    <a:lumMod val="50000"/>
                  </a:schemeClr>
                </a:solidFill>
                <a:sym typeface="Wingdings"/>
              </a:rPr>
              <a:t>Section 1361(d)</a:t>
            </a: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Qualified Subchapter S Trust (QSST)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C6CCBE61-2F05-4B34-B6D7-43FF8BADC92C}"/>
              </a:ext>
            </a:extLst>
          </p:cNvPr>
          <p:cNvSpPr>
            <a:spLocks noGrp="1"/>
          </p:cNvSpPr>
          <p:nvPr>
            <p:ph type="sldNum" sz="quarter" idx="12"/>
          </p:nvPr>
        </p:nvSpPr>
        <p:spPr/>
        <p:txBody>
          <a:bodyPr/>
          <a:lstStyle/>
          <a:p>
            <a:fld id="{79E6BBA7-545C-48A5-AEAB-8917EB9DEBB0}" type="slidenum">
              <a:rPr lang="en-US" smtClean="0"/>
              <a:t>75</a:t>
            </a:fld>
            <a:endParaRPr lang="en-US"/>
          </a:p>
        </p:txBody>
      </p:sp>
    </p:spTree>
    <p:extLst>
      <p:ext uri="{BB962C8B-B14F-4D97-AF65-F5344CB8AC3E}">
        <p14:creationId xmlns:p14="http://schemas.microsoft.com/office/powerpoint/2010/main" val="3955849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Separate election required for each S Corporation owned by the trust</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Generally, the election must be made within 2 ½ months after the S Corporate stock is transferred to the trust or from the time the S election is made</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The election is irrevocable</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Covers successive beneficiaries unless they affirmatively refuse to the consent within 2 ½ months of becoming an income beneficiary</a:t>
            </a: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QSST Election Made By The Income Beneficiary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CC33EEF9-CA99-4017-928F-C98FD7FCBF7C}"/>
              </a:ext>
            </a:extLst>
          </p:cNvPr>
          <p:cNvSpPr>
            <a:spLocks noGrp="1"/>
          </p:cNvSpPr>
          <p:nvPr>
            <p:ph type="sldNum" sz="quarter" idx="12"/>
          </p:nvPr>
        </p:nvSpPr>
        <p:spPr/>
        <p:txBody>
          <a:bodyPr/>
          <a:lstStyle/>
          <a:p>
            <a:fld id="{79E6BBA7-545C-48A5-AEAB-8917EB9DEBB0}" type="slidenum">
              <a:rPr lang="en-US" smtClean="0"/>
              <a:t>76</a:t>
            </a:fld>
            <a:endParaRPr lang="en-US"/>
          </a:p>
        </p:txBody>
      </p:sp>
    </p:spTree>
    <p:extLst>
      <p:ext uri="{BB962C8B-B14F-4D97-AF65-F5344CB8AC3E}">
        <p14:creationId xmlns:p14="http://schemas.microsoft.com/office/powerpoint/2010/main" val="36199883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Separate election required for each S Corporation owned by the trust</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Generally, the election must be made within 2 ½ months after the S Corporate stock is transferred to the trust or from the time the S election is made</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The election is irrevocable</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Covers successive beneficiaries unless they affirmatively refuse to the consent within 2 ½ months of becoming an income beneficiary</a:t>
            </a: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QSST Election Made By The Income Beneficiary</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3A192699-63D8-413C-9F0A-72835AA6FF0E}"/>
              </a:ext>
            </a:extLst>
          </p:cNvPr>
          <p:cNvSpPr>
            <a:spLocks noGrp="1"/>
          </p:cNvSpPr>
          <p:nvPr>
            <p:ph type="sldNum" sz="quarter" idx="12"/>
          </p:nvPr>
        </p:nvSpPr>
        <p:spPr/>
        <p:txBody>
          <a:bodyPr/>
          <a:lstStyle/>
          <a:p>
            <a:fld id="{79E6BBA7-545C-48A5-AEAB-8917EB9DEBB0}" type="slidenum">
              <a:rPr lang="en-US" smtClean="0"/>
              <a:t>77</a:t>
            </a:fld>
            <a:endParaRPr lang="en-US"/>
          </a:p>
        </p:txBody>
      </p:sp>
    </p:spTree>
    <p:extLst>
      <p:ext uri="{BB962C8B-B14F-4D97-AF65-F5344CB8AC3E}">
        <p14:creationId xmlns:p14="http://schemas.microsoft.com/office/powerpoint/2010/main" val="28100782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normAutofit/>
          </a:bodyPr>
          <a:lstStyle/>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Can have an estate as a beneficiary</a:t>
            </a:r>
          </a:p>
          <a:p>
            <a:pPr marL="228600" indent="-228600">
              <a:spcBef>
                <a:spcPts val="200"/>
              </a:spcBef>
              <a:spcAft>
                <a:spcPts val="400"/>
              </a:spcAft>
              <a:buClr>
                <a:srgbClr val="840A4D"/>
              </a:buClr>
              <a:buSzPct val="115000"/>
            </a:pPr>
            <a:r>
              <a:rPr lang="en-US" sz="2000" b="1" dirty="0">
                <a:solidFill>
                  <a:schemeClr val="bg1">
                    <a:lumMod val="50000"/>
                  </a:schemeClr>
                </a:solidFill>
                <a:latin typeface="Calibri" pitchFamily="34" charset="0"/>
                <a:cs typeface="Calibri" pitchFamily="34" charset="0"/>
                <a:sym typeface="Wingdings"/>
              </a:rPr>
              <a:t>Election made by trustee within 2½  months of the later of the S stock being transferred to the trust or the beginning of the first tax year which the S election is effective (Reg. 1.1361-1(m)(2)).</a:t>
            </a: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2000" b="1" dirty="0">
              <a:solidFill>
                <a:schemeClr val="bg1">
                  <a:lumMod val="50000"/>
                </a:schemeClr>
              </a:solidFill>
              <a:latin typeface="Calibri" pitchFamily="34" charset="0"/>
              <a:cs typeface="Calibri" pitchFamily="34" charset="0"/>
              <a:sym typeface="Wingdings"/>
            </a:endParaRPr>
          </a:p>
          <a:p>
            <a:pPr marL="228600" indent="-228600">
              <a:spcBef>
                <a:spcPts val="200"/>
              </a:spcBef>
              <a:spcAft>
                <a:spcPts val="400"/>
              </a:spcAft>
              <a:buClr>
                <a:srgbClr val="840A4D"/>
              </a:buClr>
              <a:buSzPct val="115000"/>
            </a:pPr>
            <a:endParaRPr lang="en-US" sz="2000" b="1" dirty="0">
              <a:solidFill>
                <a:schemeClr val="bg1">
                  <a:lumMod val="50000"/>
                </a:schemeClr>
              </a:solidFill>
              <a:latin typeface="Calibri" pitchFamily="34" charset="0"/>
              <a:cs typeface="Calibri" pitchFamily="34" charset="0"/>
              <a:sym typeface="Wingdings"/>
            </a:endParaRPr>
          </a:p>
          <a:p>
            <a:pPr marL="0" indent="0">
              <a:spcBef>
                <a:spcPts val="200"/>
              </a:spcBef>
              <a:spcAft>
                <a:spcPts val="400"/>
              </a:spcAft>
              <a:buClr>
                <a:srgbClr val="840A4D"/>
              </a:buClr>
              <a:buSzPct val="115000"/>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0" lvl="1" indent="0">
              <a:buClr>
                <a:srgbClr val="840A4D"/>
              </a:buClr>
              <a:buNone/>
            </a:pPr>
            <a:endParaRPr lang="en-US" sz="1800" dirty="0">
              <a:solidFill>
                <a:schemeClr val="bg1">
                  <a:lumMod val="50000"/>
                </a:schemeClr>
              </a:solidFill>
              <a:latin typeface="Arial" pitchFamily="-64" charset="0"/>
              <a:ea typeface="ＭＳ Ｐゴシック" pitchFamily="-64" charset="-128"/>
              <a:sym typeface="Wingdings"/>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Electing Small Business Trust</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
        <p:nvSpPr>
          <p:cNvPr id="2" name="Slide Number Placeholder 1">
            <a:extLst>
              <a:ext uri="{FF2B5EF4-FFF2-40B4-BE49-F238E27FC236}">
                <a16:creationId xmlns:a16="http://schemas.microsoft.com/office/drawing/2014/main" id="{7D8DD8ED-3259-4C3A-B41C-75E381E404E4}"/>
              </a:ext>
            </a:extLst>
          </p:cNvPr>
          <p:cNvSpPr>
            <a:spLocks noGrp="1"/>
          </p:cNvSpPr>
          <p:nvPr>
            <p:ph type="sldNum" sz="quarter" idx="12"/>
          </p:nvPr>
        </p:nvSpPr>
        <p:spPr/>
        <p:txBody>
          <a:bodyPr/>
          <a:lstStyle/>
          <a:p>
            <a:fld id="{79E6BBA7-545C-48A5-AEAB-8917EB9DEBB0}" type="slidenum">
              <a:rPr lang="en-US" smtClean="0"/>
              <a:t>78</a:t>
            </a:fld>
            <a:endParaRPr lang="en-US"/>
          </a:p>
        </p:txBody>
      </p:sp>
    </p:spTree>
    <p:extLst>
      <p:ext uri="{BB962C8B-B14F-4D97-AF65-F5344CB8AC3E}">
        <p14:creationId xmlns:p14="http://schemas.microsoft.com/office/powerpoint/2010/main" val="20630469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9906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2"/>
          </p:nvPr>
        </p:nvSpPr>
        <p:spPr>
          <a:xfrm>
            <a:off x="533400" y="1396879"/>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TCJA now allows a nonresident alien individual to be a potential current beneficiary of an ESBT (in addition to resident individuals, estates, and certain charitable organizations)</a:t>
            </a:r>
          </a:p>
          <a:p>
            <a:pPr marL="0" indent="0">
              <a:spcBef>
                <a:spcPts val="200"/>
              </a:spcBef>
              <a:spcAft>
                <a:spcPts val="400"/>
              </a:spcAft>
              <a:buClr>
                <a:srgbClr val="840A4D"/>
              </a:buClr>
              <a:buSzPct val="115000"/>
              <a:buNone/>
            </a:pPr>
            <a:endParaRPr lang="en-US" dirty="0">
              <a:solidFill>
                <a:schemeClr val="bg1">
                  <a:lumMod val="50000"/>
                </a:schemeClr>
              </a:solidFill>
            </a:endParaRPr>
          </a:p>
          <a:p>
            <a:pPr marL="0" indent="0">
              <a:spcBef>
                <a:spcPts val="200"/>
              </a:spcBef>
              <a:spcAft>
                <a:spcPts val="400"/>
              </a:spcAft>
              <a:buClr>
                <a:srgbClr val="840A4D"/>
              </a:buClr>
              <a:buSzPct val="115000"/>
              <a:buNone/>
            </a:pPr>
            <a:endParaRPr lang="en-US" sz="1800" dirty="0">
              <a:solidFill>
                <a:schemeClr val="bg1">
                  <a:lumMod val="50000"/>
                </a:schemeClr>
              </a:solidFill>
            </a:endParaRP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840A4D"/>
                </a:solidFill>
                <a:effectLst/>
                <a:uLnTx/>
                <a:uFillTx/>
                <a:latin typeface="Garamond" panose="02020404030301010803" pitchFamily="18" charset="0"/>
                <a:ea typeface="+mj-ea"/>
                <a:cs typeface="+mj-cs"/>
              </a:rPr>
              <a:t>Qualified Beneficiaries of an ESBT (after 2017)</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80808"/>
                </a:solidFill>
                <a:effectLst/>
                <a:uLnTx/>
                <a:uFillTx/>
                <a:latin typeface="Calibri Light" panose="020F0302020204030204"/>
                <a:ea typeface="+mn-ea"/>
                <a:cs typeface="+mn-cs"/>
              </a:rPr>
              <a:t>Copyright © 2018 Belfint, Lyons &amp; Shuman, P.A.</a:t>
            </a:r>
            <a:endParaRPr kumimoji="0" lang="en-US" sz="1000" b="0" i="0" u="none" strike="noStrike" kern="1200" cap="none" spc="0" normalizeH="0" baseline="0" noProof="0" dirty="0">
              <a:ln>
                <a:noFill/>
              </a:ln>
              <a:solidFill>
                <a:srgbClr val="080808"/>
              </a:solidFill>
              <a:effectLst/>
              <a:uLnTx/>
              <a:uFillTx/>
              <a:latin typeface="Calibri Light" panose="020F0302020204030204"/>
              <a:ea typeface="+mn-ea"/>
              <a:cs typeface="+mn-cs"/>
            </a:endParaRPr>
          </a:p>
        </p:txBody>
      </p:sp>
      <p:pic>
        <p:nvPicPr>
          <p:cNvPr id="4" name="Picture 3">
            <a:extLst>
              <a:ext uri="{FF2B5EF4-FFF2-40B4-BE49-F238E27FC236}">
                <a16:creationId xmlns:a16="http://schemas.microsoft.com/office/drawing/2014/main" id="{4950C201-B1CE-4707-AE59-B2F9E35C2F71}"/>
              </a:ext>
            </a:extLst>
          </p:cNvPr>
          <p:cNvPicPr>
            <a:picLocks noChangeAspect="1"/>
          </p:cNvPicPr>
          <p:nvPr/>
        </p:nvPicPr>
        <p:blipFill>
          <a:blip r:embed="rId3"/>
          <a:stretch>
            <a:fillRect/>
          </a:stretch>
        </p:blipFill>
        <p:spPr>
          <a:xfrm>
            <a:off x="2612767" y="3485792"/>
            <a:ext cx="3613665" cy="2257425"/>
          </a:xfrm>
          <a:prstGeom prst="rect">
            <a:avLst/>
          </a:prstGeom>
        </p:spPr>
      </p:pic>
      <p:sp>
        <p:nvSpPr>
          <p:cNvPr id="5" name="Slide Number Placeholder 4">
            <a:extLst>
              <a:ext uri="{FF2B5EF4-FFF2-40B4-BE49-F238E27FC236}">
                <a16:creationId xmlns:a16="http://schemas.microsoft.com/office/drawing/2014/main" id="{5DB99EBC-5DEA-43E2-B641-452B44A88FC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85D58-C48C-4C48-BF75-6DD20409C8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97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2000" dirty="0">
                <a:solidFill>
                  <a:schemeClr val="bg1">
                    <a:lumMod val="50000"/>
                  </a:schemeClr>
                </a:solidFill>
              </a:rPr>
              <a:t>Tried to equalize estates</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Didn’t always know who would die first</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Some assets could not be re-titled</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Re-titling in separate names could create creditor issues</a:t>
            </a:r>
          </a:p>
          <a:p>
            <a:pPr marL="228600" indent="-228600">
              <a:spcBef>
                <a:spcPts val="200"/>
              </a:spcBef>
              <a:spcAft>
                <a:spcPts val="400"/>
              </a:spcAft>
              <a:buClr>
                <a:srgbClr val="840A4D"/>
              </a:buClr>
              <a:buSzPct val="115000"/>
            </a:pPr>
            <a:r>
              <a:rPr lang="en-US" sz="2000" dirty="0">
                <a:solidFill>
                  <a:schemeClr val="bg1">
                    <a:lumMod val="50000"/>
                  </a:schemeClr>
                </a:solidFill>
              </a:rPr>
              <a:t>Each spouse created identical wills/trusts</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Creating a credit-shelter trust</a:t>
            </a:r>
          </a:p>
          <a:p>
            <a:pPr marL="548640" lvl="1" indent="-274320">
              <a:spcAft>
                <a:spcPts val="500"/>
              </a:spcAft>
              <a:buClr>
                <a:srgbClr val="840A4D"/>
              </a:buClr>
              <a:buSzPct val="80000"/>
              <a:buFont typeface="Courier New" panose="02070309020205020404" pitchFamily="49" charset="0"/>
              <a:buChar char="o"/>
              <a:defRPr/>
            </a:pPr>
            <a:r>
              <a:rPr lang="en-US" dirty="0">
                <a:solidFill>
                  <a:schemeClr val="bg1">
                    <a:lumMod val="50000"/>
                  </a:schemeClr>
                </a:solidFill>
              </a:rPr>
              <a:t>Creating a marital trust</a:t>
            </a: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Conventional Planning Prior to 2011</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2" descr="C:\Users\agreenwood\Desktop\BN-FE242_1024es_J_201410231507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8811" y="3818789"/>
            <a:ext cx="3430789"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6EE3E200-7A42-4312-8508-7BF5613F0913}"/>
              </a:ext>
            </a:extLst>
          </p:cNvPr>
          <p:cNvSpPr>
            <a:spLocks noGrp="1"/>
          </p:cNvSpPr>
          <p:nvPr>
            <p:ph type="sldNum" sz="quarter" idx="12"/>
          </p:nvPr>
        </p:nvSpPr>
        <p:spPr/>
        <p:txBody>
          <a:bodyPr/>
          <a:lstStyle/>
          <a:p>
            <a:fld id="{79E6BBA7-545C-48A5-AEAB-8917EB9DEBB0}" type="slidenum">
              <a:rPr lang="en-US" smtClean="0"/>
              <a:t>8</a:t>
            </a:fld>
            <a:endParaRPr lang="en-US"/>
          </a:p>
        </p:txBody>
      </p:sp>
    </p:spTree>
    <p:extLst>
      <p:ext uri="{BB962C8B-B14F-4D97-AF65-F5344CB8AC3E}">
        <p14:creationId xmlns:p14="http://schemas.microsoft.com/office/powerpoint/2010/main" val="40964796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p:cNvCxnSpPr/>
          <p:nvPr/>
        </p:nvCxnSpPr>
        <p:spPr>
          <a:xfrm>
            <a:off x="0" y="9906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2"/>
          </p:nvPr>
        </p:nvSpPr>
        <p:spPr>
          <a:xfrm>
            <a:off x="533400" y="1396879"/>
            <a:ext cx="7772400" cy="4492980"/>
          </a:xfrm>
        </p:spPr>
        <p:txBody>
          <a:bodyPr/>
          <a:lstStyle/>
          <a:p>
            <a:pPr marL="0" indent="0">
              <a:spcBef>
                <a:spcPts val="200"/>
              </a:spcBef>
              <a:spcAft>
                <a:spcPts val="600"/>
              </a:spcAft>
              <a:buClr>
                <a:srgbClr val="840A4D"/>
              </a:buClr>
              <a:buSzPct val="115000"/>
              <a:buNone/>
            </a:pPr>
            <a:r>
              <a:rPr lang="en-US" sz="2000" b="1" dirty="0"/>
              <a:t>Deduction for charitable contributions will be determined using rules applicable to individuals (not trusts)</a:t>
            </a:r>
          </a:p>
          <a:p>
            <a:pPr marL="228600" indent="-228600">
              <a:spcBef>
                <a:spcPts val="200"/>
              </a:spcBef>
              <a:spcAft>
                <a:spcPts val="400"/>
              </a:spcAft>
              <a:buClr>
                <a:srgbClr val="840A4D"/>
              </a:buClr>
              <a:buSzPct val="115000"/>
            </a:pPr>
            <a:r>
              <a:rPr lang="en-US" sz="2000" dirty="0">
                <a:solidFill>
                  <a:schemeClr val="bg1">
                    <a:lumMod val="50000"/>
                  </a:schemeClr>
                </a:solidFill>
              </a:rPr>
              <a:t>Percentage limitation</a:t>
            </a:r>
          </a:p>
          <a:p>
            <a:pPr marL="228600" indent="-228600">
              <a:spcBef>
                <a:spcPts val="200"/>
              </a:spcBef>
              <a:spcAft>
                <a:spcPts val="400"/>
              </a:spcAft>
              <a:buClr>
                <a:srgbClr val="840A4D"/>
              </a:buClr>
              <a:buSzPct val="115000"/>
            </a:pPr>
            <a:r>
              <a:rPr lang="en-US" sz="2000" dirty="0">
                <a:solidFill>
                  <a:schemeClr val="bg1">
                    <a:lumMod val="50000"/>
                  </a:schemeClr>
                </a:solidFill>
              </a:rPr>
              <a:t>Carry forward provisions</a:t>
            </a:r>
          </a:p>
          <a:p>
            <a:pPr marL="228600" indent="-228600">
              <a:spcBef>
                <a:spcPts val="200"/>
              </a:spcBef>
              <a:spcAft>
                <a:spcPts val="400"/>
              </a:spcAft>
              <a:buClr>
                <a:srgbClr val="840A4D"/>
              </a:buClr>
              <a:buSzPct val="115000"/>
            </a:pPr>
            <a:endParaRPr lang="en-US" dirty="0">
              <a:solidFill>
                <a:schemeClr val="bg1">
                  <a:lumMod val="50000"/>
                </a:schemeClr>
              </a:solidFill>
            </a:endParaRPr>
          </a:p>
          <a:p>
            <a:pPr marL="0" indent="0">
              <a:spcBef>
                <a:spcPts val="200"/>
              </a:spcBef>
              <a:spcAft>
                <a:spcPts val="400"/>
              </a:spcAft>
              <a:buClr>
                <a:srgbClr val="840A4D"/>
              </a:buClr>
              <a:buSzPct val="115000"/>
              <a:buNone/>
            </a:pPr>
            <a:endParaRPr lang="en-US" sz="1800" dirty="0">
              <a:solidFill>
                <a:schemeClr val="bg1">
                  <a:lumMod val="50000"/>
                </a:schemeClr>
              </a:solidFill>
            </a:endParaRPr>
          </a:p>
          <a:p>
            <a:pPr marL="548640" lvl="1" indent="-274320">
              <a:buClr>
                <a:srgbClr val="840A4D"/>
              </a:buClr>
              <a:buFont typeface="Courier New" panose="02070309020205020404" pitchFamily="49" charset="0"/>
              <a:buChar char="o"/>
            </a:pPr>
            <a:endParaRPr lang="en-US" sz="24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840A4D"/>
                </a:solidFill>
                <a:effectLst/>
                <a:uLnTx/>
                <a:uFillTx/>
                <a:latin typeface="Garamond" panose="02020404030301010803" pitchFamily="18" charset="0"/>
                <a:ea typeface="+mj-ea"/>
                <a:cs typeface="+mj-cs"/>
              </a:rPr>
              <a:t>Charitable Contribution Deduction for an ESBT </a:t>
            </a:r>
            <a:r>
              <a:rPr lang="en-US" sz="2400" b="1" dirty="0">
                <a:solidFill>
                  <a:srgbClr val="840A4D"/>
                </a:solidFill>
                <a:latin typeface="Garamond" panose="02020404030301010803" pitchFamily="18" charset="0"/>
              </a:rPr>
              <a:t>(TCJA)</a:t>
            </a:r>
            <a:endParaRPr kumimoji="0" lang="en-US" sz="2400" b="1" i="0" u="none" strike="noStrike" kern="1200" cap="none" spc="0" normalizeH="0" baseline="0" noProof="0" dirty="0">
              <a:ln>
                <a:noFill/>
              </a:ln>
              <a:solidFill>
                <a:srgbClr val="840A4D"/>
              </a:solidFill>
              <a:effectLst/>
              <a:uLnTx/>
              <a:uFillTx/>
              <a:latin typeface="Garamond" panose="02020404030301010803" pitchFamily="18" charset="0"/>
              <a:ea typeface="+mj-ea"/>
              <a:cs typeface="+mj-cs"/>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80808"/>
                </a:solidFill>
                <a:effectLst/>
                <a:uLnTx/>
                <a:uFillTx/>
                <a:latin typeface="Calibri Light" panose="020F0302020204030204"/>
                <a:ea typeface="+mn-ea"/>
                <a:cs typeface="+mn-cs"/>
              </a:rPr>
              <a:t>Copyright © 2018 Belfint, Lyons &amp; Shuman, P.A.</a:t>
            </a:r>
            <a:endParaRPr kumimoji="0" lang="en-US" sz="1000" b="0" i="0" u="none" strike="noStrike" kern="1200" cap="none" spc="0" normalizeH="0" baseline="0" noProof="0" dirty="0">
              <a:ln>
                <a:noFill/>
              </a:ln>
              <a:solidFill>
                <a:srgbClr val="080808"/>
              </a:solidFill>
              <a:effectLst/>
              <a:uLnTx/>
              <a:uFillTx/>
              <a:latin typeface="Calibri Light" panose="020F0302020204030204"/>
              <a:ea typeface="+mn-ea"/>
              <a:cs typeface="+mn-cs"/>
            </a:endParaRPr>
          </a:p>
        </p:txBody>
      </p:sp>
      <p:pic>
        <p:nvPicPr>
          <p:cNvPr id="4" name="Picture 3">
            <a:extLst>
              <a:ext uri="{FF2B5EF4-FFF2-40B4-BE49-F238E27FC236}">
                <a16:creationId xmlns:a16="http://schemas.microsoft.com/office/drawing/2014/main" id="{31B2E27E-6595-4B40-B994-C158F8F32B96}"/>
              </a:ext>
            </a:extLst>
          </p:cNvPr>
          <p:cNvPicPr>
            <a:picLocks noChangeAspect="1"/>
          </p:cNvPicPr>
          <p:nvPr/>
        </p:nvPicPr>
        <p:blipFill>
          <a:blip r:embed="rId3"/>
          <a:stretch>
            <a:fillRect/>
          </a:stretch>
        </p:blipFill>
        <p:spPr>
          <a:xfrm>
            <a:off x="4648200" y="3124200"/>
            <a:ext cx="3476600" cy="2360450"/>
          </a:xfrm>
          <a:prstGeom prst="rect">
            <a:avLst/>
          </a:prstGeom>
        </p:spPr>
      </p:pic>
      <p:sp>
        <p:nvSpPr>
          <p:cNvPr id="5" name="Slide Number Placeholder 4">
            <a:extLst>
              <a:ext uri="{FF2B5EF4-FFF2-40B4-BE49-F238E27FC236}">
                <a16:creationId xmlns:a16="http://schemas.microsoft.com/office/drawing/2014/main" id="{56C4FA86-4810-42E0-9399-5FCD9B23B1A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585D58-C48C-4C48-BF75-6DD20409C89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5432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p:cNvCxnSpPr/>
          <p:nvPr/>
        </p:nvCxnSpPr>
        <p:spPr>
          <a:xfrm>
            <a:off x="0" y="9144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30192" y="1239597"/>
            <a:ext cx="7772400" cy="4492980"/>
          </a:xfrm>
        </p:spPr>
        <p:txBody>
          <a:bodyPr/>
          <a:lstStyle/>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Use of trusts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Who pays the Income tax?</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Does Rover and Fluffy need ID numbers?</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Who is the trustee?</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Who cares for Fido?</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Leona Helmsley left $12 million to her dog, Trouble.</a:t>
            </a:r>
          </a:p>
          <a:p>
            <a:pPr marL="228600" indent="-228600">
              <a:spcBef>
                <a:spcPts val="200"/>
              </a:spcBef>
              <a:spcAft>
                <a:spcPts val="400"/>
              </a:spcAft>
              <a:buClr>
                <a:srgbClr val="840A4D"/>
              </a:buClr>
              <a:buSzPct val="115000"/>
            </a:pPr>
            <a:r>
              <a:rPr lang="en-US" sz="1800" dirty="0">
                <a:solidFill>
                  <a:schemeClr val="bg1">
                    <a:lumMod val="50000"/>
                  </a:schemeClr>
                </a:solidFill>
                <a:latin typeface="Calibri" pitchFamily="34" charset="0"/>
                <a:cs typeface="Calibri" pitchFamily="34" charset="0"/>
                <a:sym typeface="Wingdings"/>
              </a:rPr>
              <a:t>(court eventually reduced the inheritance to $2 million)</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Security - $100,000/yr. </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Grooming - $8,000/yr. </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Food – $1,200/yr. (went from crab cakes to Alpo)</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Medical - $2,500-$18,000/yr. </a:t>
            </a:r>
          </a:p>
          <a:p>
            <a:pPr marL="682625" lvl="1" indent="-273050">
              <a:spcBef>
                <a:spcPts val="200"/>
              </a:spcBef>
              <a:spcAft>
                <a:spcPts val="500"/>
              </a:spcAft>
              <a:buClr>
                <a:srgbClr val="840A4D"/>
              </a:buClr>
              <a:buSzPct val="80000"/>
              <a:buFont typeface="Courier New" panose="02070309020205020404" pitchFamily="49" charset="0"/>
              <a:buChar char="o"/>
              <a:defRPr/>
            </a:pPr>
            <a:r>
              <a:rPr lang="en-US" sz="1800" dirty="0">
                <a:solidFill>
                  <a:schemeClr val="bg1">
                    <a:lumMod val="50000"/>
                  </a:schemeClr>
                </a:solidFill>
                <a:sym typeface="Wingdings"/>
              </a:rPr>
              <a:t>Guardian fee - $60,000/yr. </a:t>
            </a:r>
          </a:p>
          <a:p>
            <a:pPr marL="682625" lvl="1" indent="-273050">
              <a:spcBef>
                <a:spcPts val="200"/>
              </a:spcBef>
              <a:spcAft>
                <a:spcPts val="500"/>
              </a:spcAft>
              <a:buClr>
                <a:srgbClr val="840A4D"/>
              </a:buClr>
              <a:buSzPct val="80000"/>
              <a:buFont typeface="Courier New" panose="02070309020205020404" pitchFamily="49" charset="0"/>
              <a:buChar char="o"/>
              <a:defRPr/>
            </a:pPr>
            <a:endParaRPr lang="en-US" sz="1800" dirty="0">
              <a:solidFill>
                <a:schemeClr val="bg1">
                  <a:lumMod val="50000"/>
                </a:schemeClr>
              </a:solidFill>
              <a:sym typeface="Wingdings"/>
            </a:endParaRPr>
          </a:p>
          <a:p>
            <a:pPr marL="228600" indent="-228600">
              <a:spcBef>
                <a:spcPts val="200"/>
              </a:spcBef>
              <a:spcAft>
                <a:spcPts val="400"/>
              </a:spcAft>
              <a:buClr>
                <a:srgbClr val="840A4D"/>
              </a:buClr>
              <a:buSzPct val="115000"/>
            </a:pPr>
            <a:endParaRPr lang="en-US" sz="2000" dirty="0">
              <a:solidFill>
                <a:schemeClr val="bg1">
                  <a:lumMod val="50000"/>
                </a:schemeClr>
              </a:solidFill>
            </a:endParaRPr>
          </a:p>
          <a:p>
            <a:pPr marL="457200" lvl="1" indent="0">
              <a:buClr>
                <a:srgbClr val="840A4D"/>
              </a:buClr>
              <a:buNone/>
            </a:pPr>
            <a:endParaRPr lang="en-US" dirty="0"/>
          </a:p>
        </p:txBody>
      </p:sp>
      <p:sp>
        <p:nvSpPr>
          <p:cNvPr id="16" name="Title 45"/>
          <p:cNvSpPr txBox="1">
            <a:spLocks/>
          </p:cNvSpPr>
          <p:nvPr/>
        </p:nvSpPr>
        <p:spPr>
          <a:xfrm>
            <a:off x="352424" y="228600"/>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rgbClr val="840A4D"/>
                </a:solidFill>
                <a:latin typeface="Garamond" panose="02020404030301010803" pitchFamily="18" charset="0"/>
              </a:rPr>
              <a:t>Estate Planning for Pets</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820" y="4002997"/>
            <a:ext cx="24479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27976C7-9F96-481B-A9CB-5E20F8BCA0E0}"/>
              </a:ext>
            </a:extLst>
          </p:cNvPr>
          <p:cNvSpPr>
            <a:spLocks noGrp="1"/>
          </p:cNvSpPr>
          <p:nvPr>
            <p:ph type="sldNum" sz="quarter" idx="12"/>
          </p:nvPr>
        </p:nvSpPr>
        <p:spPr/>
        <p:txBody>
          <a:bodyPr/>
          <a:lstStyle/>
          <a:p>
            <a:fld id="{79E6BBA7-545C-48A5-AEAB-8917EB9DEBB0}" type="slidenum">
              <a:rPr lang="en-US" smtClean="0"/>
              <a:t>81</a:t>
            </a:fld>
            <a:endParaRPr lang="en-US"/>
          </a:p>
        </p:txBody>
      </p:sp>
    </p:spTree>
    <p:extLst>
      <p:ext uri="{BB962C8B-B14F-4D97-AF65-F5344CB8AC3E}">
        <p14:creationId xmlns:p14="http://schemas.microsoft.com/office/powerpoint/2010/main" val="23538136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1123950" y="5562600"/>
            <a:ext cx="2667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0800000">
            <a:off x="0" y="5715000"/>
            <a:ext cx="9144000" cy="1143000"/>
          </a:xfrm>
          <a:prstGeom prst="rect">
            <a:avLst/>
          </a:prstGeom>
          <a:solidFill>
            <a:srgbClr val="840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0800000">
            <a:off x="19049" y="5619750"/>
            <a:ext cx="9144000" cy="952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0800000">
            <a:off x="7048500" y="5772151"/>
            <a:ext cx="1409700" cy="1047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10800000">
            <a:off x="0" y="5715000"/>
            <a:ext cx="790575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28"/>
          <p:cNvSpPr>
            <a:spLocks noGrp="1"/>
          </p:cNvSpPr>
          <p:nvPr>
            <p:ph type="ctrTitle"/>
          </p:nvPr>
        </p:nvSpPr>
        <p:spPr>
          <a:xfrm>
            <a:off x="457200" y="304801"/>
            <a:ext cx="8229600" cy="838200"/>
          </a:xfrm>
        </p:spPr>
        <p:txBody>
          <a:bodyPr/>
          <a:lstStyle/>
          <a:p>
            <a:pPr algn="l"/>
            <a:r>
              <a:rPr lang="en-US" b="1" dirty="0">
                <a:solidFill>
                  <a:srgbClr val="840A4D"/>
                </a:solidFill>
                <a:latin typeface="Garamond" panose="02020404030301010803" pitchFamily="18" charset="0"/>
              </a:rPr>
              <a:t>Questions</a:t>
            </a:r>
          </a:p>
        </p:txBody>
      </p:sp>
      <p:sp>
        <p:nvSpPr>
          <p:cNvPr id="30" name="Subtitle 29"/>
          <p:cNvSpPr>
            <a:spLocks noGrp="1"/>
          </p:cNvSpPr>
          <p:nvPr>
            <p:ph type="subTitle" idx="1"/>
          </p:nvPr>
        </p:nvSpPr>
        <p:spPr>
          <a:xfrm>
            <a:off x="609600" y="1447800"/>
            <a:ext cx="7924800" cy="3505200"/>
          </a:xfrm>
        </p:spPr>
        <p:txBody>
          <a:bodyPr>
            <a:normAutofit/>
          </a:bodyPr>
          <a:lstStyle/>
          <a:p>
            <a:pPr algn="l"/>
            <a:r>
              <a:rPr lang="en-US" sz="2000" dirty="0"/>
              <a:t>Jordon Rosen, CPA, MST, AEP®</a:t>
            </a:r>
          </a:p>
          <a:p>
            <a:pPr algn="l"/>
            <a:r>
              <a:rPr lang="en-US" sz="2000" dirty="0"/>
              <a:t>Director – Estate &amp; Trust Section</a:t>
            </a:r>
          </a:p>
          <a:p>
            <a:pPr algn="l"/>
            <a:r>
              <a:rPr lang="en-US" sz="2000" dirty="0"/>
              <a:t>jrosen@belfint.com/302.573.3911</a:t>
            </a:r>
          </a:p>
          <a:p>
            <a:endParaRPr lang="en-US" dirty="0"/>
          </a:p>
        </p:txBody>
      </p:sp>
      <p:sp>
        <p:nvSpPr>
          <p:cNvPr id="2" name="Rectangle 1"/>
          <p:cNvSpPr/>
          <p:nvPr/>
        </p:nvSpPr>
        <p:spPr>
          <a:xfrm>
            <a:off x="7677150" y="5572125"/>
            <a:ext cx="228600" cy="12382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756" y="5832032"/>
            <a:ext cx="1870387" cy="594360"/>
          </a:xfrm>
          <a:prstGeom prst="rect">
            <a:avLst/>
          </a:prstGeom>
        </p:spPr>
      </p:pic>
      <p:sp>
        <p:nvSpPr>
          <p:cNvPr id="13" name="TextBox 12"/>
          <p:cNvSpPr txBox="1"/>
          <p:nvPr/>
        </p:nvSpPr>
        <p:spPr>
          <a:xfrm>
            <a:off x="54973" y="6543424"/>
            <a:ext cx="2667000" cy="246221"/>
          </a:xfrm>
          <a:prstGeom prst="rect">
            <a:avLst/>
          </a:prstGeom>
          <a:noFill/>
        </p:spPr>
        <p:txBody>
          <a:bodyPr wrap="square" rtlCol="0">
            <a:spAutoFit/>
          </a:bodyPr>
          <a:lstStyle/>
          <a:p>
            <a:r>
              <a:rPr lang="en-US" sz="1000" i="1" dirty="0">
                <a:solidFill>
                  <a:srgbClr val="080808"/>
                </a:solidFill>
                <a:latin typeface="+mj-lt"/>
              </a:rPr>
              <a:t>Copyright © 2016 </a:t>
            </a:r>
            <a:r>
              <a:rPr lang="en-US" sz="1000" i="1" dirty="0" err="1">
                <a:solidFill>
                  <a:srgbClr val="080808"/>
                </a:solidFill>
                <a:latin typeface="+mj-lt"/>
              </a:rPr>
              <a:t>Belfint</a:t>
            </a:r>
            <a:r>
              <a:rPr lang="en-US" sz="1000" i="1" dirty="0">
                <a:solidFill>
                  <a:srgbClr val="080808"/>
                </a:solidFill>
                <a:latin typeface="+mj-lt"/>
              </a:rPr>
              <a:t>, Lyons &amp; Shuman, P.A.</a:t>
            </a:r>
            <a:endParaRPr lang="en-US" sz="1000" dirty="0">
              <a:solidFill>
                <a:srgbClr val="080808"/>
              </a:solidFill>
              <a:latin typeface="+mj-lt"/>
            </a:endParaRPr>
          </a:p>
        </p:txBody>
      </p:sp>
    </p:spTree>
    <p:extLst>
      <p:ext uri="{BB962C8B-B14F-4D97-AF65-F5344CB8AC3E}">
        <p14:creationId xmlns:p14="http://schemas.microsoft.com/office/powerpoint/2010/main" val="223091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2" name="Straight Connector 31"/>
          <p:cNvCxnSpPr/>
          <p:nvPr/>
        </p:nvCxnSpPr>
        <p:spPr>
          <a:xfrm>
            <a:off x="0" y="990600"/>
            <a:ext cx="8229600" cy="0"/>
          </a:xfrm>
          <a:prstGeom prst="line">
            <a:avLst/>
          </a:prstGeom>
          <a:ln w="41275" cap="rnd" cmpd="sng">
            <a:solidFill>
              <a:srgbClr val="840A4D">
                <a:alpha val="50000"/>
              </a:srgbClr>
            </a:solidFill>
            <a:headEnd w="med" len="med"/>
            <a:tailEnd type="none" w="sm" len="sm"/>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10600" y="6477000"/>
            <a:ext cx="533400" cy="381000"/>
          </a:xfrm>
          <a:prstGeom prst="rect">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p:cNvGrpSpPr/>
          <p:nvPr/>
        </p:nvGrpSpPr>
        <p:grpSpPr>
          <a:xfrm>
            <a:off x="0" y="6477000"/>
            <a:ext cx="9144000" cy="381000"/>
            <a:chOff x="0" y="6477000"/>
            <a:chExt cx="9144000" cy="381000"/>
          </a:xfrm>
        </p:grpSpPr>
        <p:sp>
          <p:nvSpPr>
            <p:cNvPr id="40" name="Trapezoid 39"/>
            <p:cNvSpPr/>
            <p:nvPr/>
          </p:nvSpPr>
          <p:spPr>
            <a:xfrm>
              <a:off x="6096000" y="6477000"/>
              <a:ext cx="3048000" cy="381000"/>
            </a:xfrm>
            <a:prstGeom prst="trapezoid">
              <a:avLst/>
            </a:prstGeom>
            <a:solidFill>
              <a:srgbClr val="840A4D"/>
            </a:solidFill>
            <a:ln>
              <a:solidFill>
                <a:srgbClr val="840A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Trapezoid 42"/>
            <p:cNvSpPr/>
            <p:nvPr/>
          </p:nvSpPr>
          <p:spPr>
            <a:xfrm rot="10800000">
              <a:off x="0" y="6667500"/>
              <a:ext cx="6019800" cy="190500"/>
            </a:xfrm>
            <a:prstGeom prst="trapezoid">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4" name="Rectangle 43"/>
          <p:cNvSpPr/>
          <p:nvPr/>
        </p:nvSpPr>
        <p:spPr>
          <a:xfrm>
            <a:off x="0" y="6667500"/>
            <a:ext cx="533400" cy="1905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2"/>
          </p:nvPr>
        </p:nvSpPr>
        <p:spPr>
          <a:xfrm>
            <a:off x="533400" y="1396879"/>
            <a:ext cx="7772400" cy="4492980"/>
          </a:xfrm>
        </p:spPr>
        <p:txBody>
          <a:bodyPr>
            <a:normAutofit/>
          </a:bodyPr>
          <a:lstStyle/>
          <a:p>
            <a:pPr>
              <a:spcBef>
                <a:spcPts val="200"/>
              </a:spcBef>
              <a:spcAft>
                <a:spcPts val="200"/>
              </a:spcAft>
              <a:buClr>
                <a:srgbClr val="840A4D"/>
              </a:buClr>
              <a:buSzPct val="115000"/>
            </a:pPr>
            <a:r>
              <a:rPr lang="en-US" sz="2000" dirty="0">
                <a:solidFill>
                  <a:schemeClr val="bg1">
                    <a:lumMod val="50000"/>
                  </a:schemeClr>
                </a:solidFill>
              </a:rPr>
              <a:t>Will</a:t>
            </a:r>
          </a:p>
          <a:p>
            <a:pPr>
              <a:spcBef>
                <a:spcPts val="200"/>
              </a:spcBef>
              <a:spcAft>
                <a:spcPts val="200"/>
              </a:spcAft>
              <a:buClr>
                <a:srgbClr val="840A4D"/>
              </a:buClr>
              <a:buSzPct val="115000"/>
            </a:pPr>
            <a:r>
              <a:rPr lang="en-US" sz="2000" dirty="0">
                <a:solidFill>
                  <a:schemeClr val="bg1">
                    <a:lumMod val="50000"/>
                  </a:schemeClr>
                </a:solidFill>
              </a:rPr>
              <a:t>Durable Power of Attorney</a:t>
            </a:r>
          </a:p>
          <a:p>
            <a:pPr>
              <a:spcBef>
                <a:spcPts val="200"/>
              </a:spcBef>
              <a:spcAft>
                <a:spcPts val="200"/>
              </a:spcAft>
              <a:buClr>
                <a:srgbClr val="840A4D"/>
              </a:buClr>
              <a:buSzPct val="115000"/>
            </a:pPr>
            <a:r>
              <a:rPr lang="en-US" sz="2000" dirty="0">
                <a:solidFill>
                  <a:schemeClr val="bg1">
                    <a:lumMod val="50000"/>
                  </a:schemeClr>
                </a:solidFill>
              </a:rPr>
              <a:t>Advance Medical Directive</a:t>
            </a:r>
          </a:p>
          <a:p>
            <a:pPr marL="228600" indent="-228600">
              <a:spcBef>
                <a:spcPts val="1200"/>
              </a:spcBef>
              <a:spcAft>
                <a:spcPts val="400"/>
              </a:spcAft>
              <a:buClr>
                <a:srgbClr val="840A4D"/>
              </a:buClr>
              <a:buSzPct val="115000"/>
            </a:pPr>
            <a:r>
              <a:rPr lang="en-US" sz="2000" dirty="0">
                <a:solidFill>
                  <a:schemeClr val="bg1">
                    <a:lumMod val="50000"/>
                  </a:schemeClr>
                </a:solidFill>
              </a:rPr>
              <a:t>Revocable Trusts (Living Trusts)</a:t>
            </a:r>
          </a:p>
          <a:p>
            <a:pPr marL="548640" lvl="1" indent="-274320">
              <a:lnSpc>
                <a:spcPct val="110000"/>
              </a:lnSpc>
              <a:spcBef>
                <a:spcPts val="300"/>
              </a:spcBef>
              <a:spcAft>
                <a:spcPts val="300"/>
              </a:spcAft>
              <a:buClr>
                <a:srgbClr val="840A4D"/>
              </a:buClr>
              <a:buSzPct val="80000"/>
              <a:buFont typeface="Courier New" panose="02070309020205020404" pitchFamily="49" charset="0"/>
              <a:buChar char="o"/>
              <a:defRPr/>
            </a:pPr>
            <a:r>
              <a:rPr lang="en-US" sz="2000" dirty="0">
                <a:solidFill>
                  <a:schemeClr val="bg1">
                    <a:lumMod val="50000"/>
                  </a:schemeClr>
                </a:solidFill>
              </a:rPr>
              <a:t>Depends on individual situation</a:t>
            </a:r>
          </a:p>
          <a:p>
            <a:pPr marL="548640" lvl="1" indent="-274320">
              <a:lnSpc>
                <a:spcPct val="110000"/>
              </a:lnSpc>
              <a:spcBef>
                <a:spcPts val="300"/>
              </a:spcBef>
              <a:spcAft>
                <a:spcPts val="300"/>
              </a:spcAft>
              <a:buClr>
                <a:srgbClr val="840A4D"/>
              </a:buClr>
              <a:buSzPct val="80000"/>
              <a:buFont typeface="Courier New" panose="02070309020205020404" pitchFamily="49" charset="0"/>
              <a:buChar char="o"/>
              <a:defRPr/>
            </a:pPr>
            <a:r>
              <a:rPr lang="en-US" sz="2000" dirty="0">
                <a:solidFill>
                  <a:schemeClr val="bg1">
                    <a:lumMod val="50000"/>
                  </a:schemeClr>
                </a:solidFill>
              </a:rPr>
              <a:t>Example: Delaware resident with assets titled individually</a:t>
            </a:r>
          </a:p>
          <a:p>
            <a:pPr marL="548640" lvl="1" indent="-274320">
              <a:lnSpc>
                <a:spcPct val="110000"/>
              </a:lnSpc>
              <a:spcBef>
                <a:spcPts val="300"/>
              </a:spcBef>
              <a:spcAft>
                <a:spcPts val="300"/>
              </a:spcAft>
              <a:buClr>
                <a:srgbClr val="840A4D"/>
              </a:buClr>
              <a:buSzPct val="80000"/>
              <a:buFont typeface="Courier New" panose="02070309020205020404" pitchFamily="49" charset="0"/>
              <a:buChar char="o"/>
              <a:defRPr/>
            </a:pPr>
            <a:r>
              <a:rPr lang="en-US" sz="2000" dirty="0">
                <a:solidFill>
                  <a:schemeClr val="bg1">
                    <a:lumMod val="50000"/>
                  </a:schemeClr>
                </a:solidFill>
              </a:rPr>
              <a:t>Example: Delaware resident owning out-of-state real estate </a:t>
            </a:r>
          </a:p>
          <a:p>
            <a:pPr marL="548640" lvl="1" indent="-274320">
              <a:lnSpc>
                <a:spcPct val="110000"/>
              </a:lnSpc>
              <a:spcBef>
                <a:spcPts val="300"/>
              </a:spcBef>
              <a:spcAft>
                <a:spcPts val="300"/>
              </a:spcAft>
              <a:buClr>
                <a:srgbClr val="840A4D"/>
              </a:buClr>
              <a:buSzPct val="80000"/>
              <a:buFont typeface="Courier New" panose="02070309020205020404" pitchFamily="49" charset="0"/>
              <a:buChar char="o"/>
              <a:defRPr/>
            </a:pPr>
            <a:r>
              <a:rPr lang="en-US" sz="2000" dirty="0">
                <a:solidFill>
                  <a:schemeClr val="bg1">
                    <a:lumMod val="50000"/>
                  </a:schemeClr>
                </a:solidFill>
              </a:rPr>
              <a:t>Provides privacy</a:t>
            </a:r>
          </a:p>
        </p:txBody>
      </p:sp>
      <p:sp>
        <p:nvSpPr>
          <p:cNvPr id="16" name="Title 45"/>
          <p:cNvSpPr txBox="1">
            <a:spLocks/>
          </p:cNvSpPr>
          <p:nvPr/>
        </p:nvSpPr>
        <p:spPr>
          <a:xfrm>
            <a:off x="352424" y="322377"/>
            <a:ext cx="8486775"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840A4D"/>
                </a:solidFill>
                <a:effectLst/>
                <a:uLnTx/>
                <a:uFillTx/>
                <a:latin typeface="Garamond" panose="02020404030301010803" pitchFamily="18" charset="0"/>
                <a:ea typeface="+mj-ea"/>
                <a:cs typeface="+mj-cs"/>
              </a:rPr>
              <a:t>Basic Estates Planning Documents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4" y="5931016"/>
            <a:ext cx="1870387" cy="594360"/>
          </a:xfrm>
          <a:prstGeom prst="rect">
            <a:avLst/>
          </a:prstGeom>
        </p:spPr>
      </p:pic>
      <p:sp>
        <p:nvSpPr>
          <p:cNvPr id="19" name="TextBox 18"/>
          <p:cNvSpPr txBox="1"/>
          <p:nvPr/>
        </p:nvSpPr>
        <p:spPr>
          <a:xfrm>
            <a:off x="102597" y="6639639"/>
            <a:ext cx="266700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80808"/>
                </a:solidFill>
                <a:effectLst/>
                <a:uLnTx/>
                <a:uFillTx/>
                <a:latin typeface="Calibri Light" panose="020F0302020204030204"/>
                <a:ea typeface="+mn-ea"/>
                <a:cs typeface="+mn-cs"/>
              </a:rPr>
              <a:t>Copyright © 2018 Belfint, Lyons &amp; Shuman, P.A.</a:t>
            </a:r>
            <a:endParaRPr kumimoji="0" lang="en-US" sz="1000" b="0" i="0" u="none" strike="noStrike" kern="1200" cap="none" spc="0" normalizeH="0" baseline="0" noProof="0" dirty="0">
              <a:ln>
                <a:noFill/>
              </a:ln>
              <a:solidFill>
                <a:srgbClr val="080808"/>
              </a:solidFill>
              <a:effectLst/>
              <a:uLnTx/>
              <a:uFillTx/>
              <a:latin typeface="Calibri Light" panose="020F0302020204030204"/>
              <a:ea typeface="+mn-ea"/>
              <a:cs typeface="+mn-cs"/>
            </a:endParaRPr>
          </a:p>
        </p:txBody>
      </p:sp>
      <p:sp>
        <p:nvSpPr>
          <p:cNvPr id="5" name="Right Bracket 4">
            <a:extLst>
              <a:ext uri="{FF2B5EF4-FFF2-40B4-BE49-F238E27FC236}">
                <a16:creationId xmlns:a16="http://schemas.microsoft.com/office/drawing/2014/main" id="{907B8D69-393A-4141-8E20-EBC9930A4252}"/>
              </a:ext>
            </a:extLst>
          </p:cNvPr>
          <p:cNvSpPr/>
          <p:nvPr/>
        </p:nvSpPr>
        <p:spPr>
          <a:xfrm>
            <a:off x="4130443" y="1371001"/>
            <a:ext cx="45719" cy="1036098"/>
          </a:xfrm>
          <a:prstGeom prst="rightBracket">
            <a:avLst/>
          </a:prstGeom>
          <a:ln w="28575">
            <a:solidFill>
              <a:srgbClr val="840A4D"/>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BC96D40-45DC-4B98-82E4-78A9C6FD4B46}"/>
              </a:ext>
            </a:extLst>
          </p:cNvPr>
          <p:cNvSpPr txBox="1"/>
          <p:nvPr/>
        </p:nvSpPr>
        <p:spPr>
          <a:xfrm>
            <a:off x="4376604" y="1535107"/>
            <a:ext cx="372875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Everyone ages 18 and over should have these basic documents </a:t>
            </a:r>
          </a:p>
        </p:txBody>
      </p:sp>
      <p:sp>
        <p:nvSpPr>
          <p:cNvPr id="4" name="Slide Number Placeholder 3">
            <a:extLst>
              <a:ext uri="{FF2B5EF4-FFF2-40B4-BE49-F238E27FC236}">
                <a16:creationId xmlns:a16="http://schemas.microsoft.com/office/drawing/2014/main" id="{30FCC847-95FC-42A0-9222-E908382DF0ED}"/>
              </a:ext>
            </a:extLst>
          </p:cNvPr>
          <p:cNvSpPr>
            <a:spLocks noGrp="1"/>
          </p:cNvSpPr>
          <p:nvPr>
            <p:ph type="sldNum" sz="quarter" idx="12"/>
          </p:nvPr>
        </p:nvSpPr>
        <p:spPr/>
        <p:txBody>
          <a:bodyPr/>
          <a:lstStyle/>
          <a:p>
            <a:fld id="{2E585D58-C48C-4C48-BF75-6DD20409C896}" type="slidenum">
              <a:rPr lang="en-US" smtClean="0"/>
              <a:t>9</a:t>
            </a:fld>
            <a:endParaRPr lang="en-US"/>
          </a:p>
        </p:txBody>
      </p:sp>
    </p:spTree>
    <p:extLst>
      <p:ext uri="{BB962C8B-B14F-4D97-AF65-F5344CB8AC3E}">
        <p14:creationId xmlns:p14="http://schemas.microsoft.com/office/powerpoint/2010/main" val="2506590996"/>
      </p:ext>
    </p:extLst>
  </p:cSld>
  <p:clrMapOvr>
    <a:overrideClrMapping bg1="lt1" tx1="dk1" bg2="lt2" tx2="dk2" accent1="accent1" accent2="accent2" accent3="accent3" accent4="accent4" accent5="accent5" accent6="accent6" hlink="hlink" folHlink="folHlink"/>
  </p:clrMapOvr>
</p:sld>
</file>

<file path=ppt/theme/_rels/theme4.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BLS Powerpoint - Professio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Association">
      <a:dk1>
        <a:sysClr val="windowText" lastClr="000000"/>
      </a:dk1>
      <a:lt1>
        <a:sysClr val="window" lastClr="FFFFFF"/>
      </a:lt1>
      <a:dk2>
        <a:srgbClr val="72246C"/>
      </a:dk2>
      <a:lt2>
        <a:srgbClr val="1D1D1D"/>
      </a:lt2>
      <a:accent1>
        <a:srgbClr val="B94164"/>
      </a:accent1>
      <a:accent2>
        <a:srgbClr val="F0B323"/>
      </a:accent2>
      <a:accent3>
        <a:srgbClr val="41B6E6"/>
      </a:accent3>
      <a:accent4>
        <a:srgbClr val="48A23F"/>
      </a:accent4>
      <a:accent5>
        <a:srgbClr val="672D89"/>
      </a:accent5>
      <a:accent6>
        <a:srgbClr val="DC6B2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ssociation_ENGAGE_Estate_PPT" id="{AD10084F-9003-684B-9FC7-F992836FFDE2}" vid="{0A149057-ED54-8544-A848-E163FEDB1E3F}"/>
    </a:ext>
  </a:extLst>
</a:theme>
</file>

<file path=ppt/theme/theme4.xml><?xml version="1.0" encoding="utf-8"?>
<a:theme xmlns:a="http://schemas.openxmlformats.org/drawingml/2006/main" name="4_Flow">
  <a:themeElements>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FFFFFF"/>
    </a:dk1>
    <a:lt1>
      <a:srgbClr val="FFFFFF"/>
    </a:lt1>
    <a:dk2>
      <a:srgbClr val="FFFFFF"/>
    </a:dk2>
    <a:lt2>
      <a:srgbClr val="FFFFFF"/>
    </a:lt2>
    <a:accent1>
      <a:srgbClr val="0070C0"/>
    </a:accent1>
    <a:accent2>
      <a:srgbClr val="045167"/>
    </a:accent2>
    <a:accent3>
      <a:srgbClr val="FFFCD1"/>
    </a:accent3>
    <a:accent4>
      <a:srgbClr val="002060"/>
    </a:accent4>
    <a:accent5>
      <a:srgbClr val="7CBBF5"/>
    </a:accent5>
    <a:accent6>
      <a:srgbClr val="083E6F"/>
    </a:accent6>
    <a:hlink>
      <a:srgbClr val="387025"/>
    </a:hlink>
    <a:folHlink>
      <a:srgbClr val="15472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BLS Powerpoint - Professional</Template>
  <TotalTime>577</TotalTime>
  <Words>6318</Words>
  <Application>Microsoft Office PowerPoint</Application>
  <PresentationFormat>On-screen Show (4:3)</PresentationFormat>
  <Paragraphs>887</Paragraphs>
  <Slides>82</Slides>
  <Notes>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82</vt:i4>
      </vt:variant>
    </vt:vector>
  </HeadingPairs>
  <TitlesOfParts>
    <vt:vector size="97" baseType="lpstr">
      <vt:lpstr>Arial</vt:lpstr>
      <vt:lpstr>Calibri</vt:lpstr>
      <vt:lpstr>Calibri Light</vt:lpstr>
      <vt:lpstr>Constantia</vt:lpstr>
      <vt:lpstr>Courier New</vt:lpstr>
      <vt:lpstr>Garamond</vt:lpstr>
      <vt:lpstr>Lucida Grande</vt:lpstr>
      <vt:lpstr>Times New Roman</vt:lpstr>
      <vt:lpstr>Wingdings</vt:lpstr>
      <vt:lpstr>Wingdings 2</vt:lpstr>
      <vt:lpstr>BLS Powerpoint - Professional</vt:lpstr>
      <vt:lpstr>Office Theme</vt:lpstr>
      <vt:lpstr>1_Office Theme</vt:lpstr>
      <vt:lpstr>4_Flow</vt:lpstr>
      <vt:lpstr>2_Office Theme</vt:lpstr>
      <vt:lpstr>Estate Planning for the 99% of Us (For Estates Under $11.4 Million)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DSUE v. CST   or   Income Tax v. Estate Tax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Decedent’s Final Return</vt:lpstr>
      <vt:lpstr>PowerPoint Presentation</vt:lpstr>
      <vt:lpstr>PowerPoint Presentation</vt:lpstr>
      <vt:lpstr>PowerPoint Presentation</vt:lpstr>
      <vt:lpstr>PowerPoint Presentation</vt:lpstr>
      <vt:lpstr>PowerPoint Presentation</vt:lpstr>
      <vt:lpstr>Administrative Elections</vt:lpstr>
      <vt:lpstr>PowerPoint Presentation</vt:lpstr>
      <vt:lpstr>PowerPoint Presentation</vt:lpstr>
      <vt:lpstr>Gift Tax Elections</vt:lpstr>
      <vt:lpstr>PowerPoint Presentation</vt:lpstr>
      <vt:lpstr>Fiduciary Tax Elections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Business-Related Elections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Belfint, Lyons &amp; Shuman, 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 Here</dc:title>
  <dc:creator>Alayna K. Greenwood</dc:creator>
  <cp:lastModifiedBy>Heather DeMar</cp:lastModifiedBy>
  <cp:revision>85</cp:revision>
  <cp:lastPrinted>2017-09-08T11:45:17Z</cp:lastPrinted>
  <dcterms:created xsi:type="dcterms:W3CDTF">2015-06-16T15:48:22Z</dcterms:created>
  <dcterms:modified xsi:type="dcterms:W3CDTF">2019-05-01T18:11:08Z</dcterms:modified>
</cp:coreProperties>
</file>